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7" r:id="rId30"/>
    <p:sldId id="286" r:id="rId31"/>
    <p:sldId id="370" r:id="rId32"/>
    <p:sldId id="285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71" r:id="rId79"/>
    <p:sldId id="333" r:id="rId80"/>
    <p:sldId id="334" r:id="rId81"/>
    <p:sldId id="372" r:id="rId82"/>
    <p:sldId id="335" r:id="rId83"/>
    <p:sldId id="336" r:id="rId84"/>
    <p:sldId id="337" r:id="rId85"/>
    <p:sldId id="338" r:id="rId86"/>
    <p:sldId id="339" r:id="rId87"/>
    <p:sldId id="340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42" r:id="rId114"/>
    <p:sldId id="343" r:id="rId115"/>
    <p:sldId id="341" r:id="rId116"/>
    <p:sldId id="369" r:id="rId11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432" y="-1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20775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0" indent="457200">
              <a:spcBef>
                <a:spcPts val="0"/>
              </a:spcBef>
              <a:buSzTx/>
              <a:buFontTx/>
              <a:buNone/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0" indent="914400">
              <a:spcBef>
                <a:spcPts val="0"/>
              </a:spcBef>
              <a:buSzTx/>
              <a:buFontTx/>
              <a:buNone/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0" indent="1371600">
              <a:spcBef>
                <a:spcPts val="0"/>
              </a:spcBef>
              <a:buSzTx/>
              <a:buFontTx/>
              <a:buNone/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0" indent="1828800">
              <a:spcBef>
                <a:spcPts val="0"/>
              </a:spcBef>
              <a:buSzTx/>
              <a:buFontTx/>
              <a:buNone/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cap="all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269421" indent="-269421">
              <a:spcBef>
                <a:spcPts val="6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1pPr>
            <a:lvl2pPr marL="719137" indent="-261937">
              <a:spcBef>
                <a:spcPts val="6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2pPr>
            <a:lvl3pPr marL="1165860" indent="-251460">
              <a:spcBef>
                <a:spcPts val="6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3pPr>
            <a:lvl4pPr marL="1651000" indent="-279400">
              <a:spcBef>
                <a:spcPts val="6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4pPr>
            <a:lvl5pPr marL="2108200" indent="-279400">
              <a:spcBef>
                <a:spcPts val="600"/>
              </a:spcBef>
              <a:defRPr sz="2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89.png"/><Relationship Id="rId5" Type="http://schemas.openxmlformats.org/officeDocument/2006/relationships/image" Target="../media/image111.png"/><Relationship Id="rId4" Type="http://schemas.openxmlformats.org/officeDocument/2006/relationships/image" Target="../media/image3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89.png"/><Relationship Id="rId5" Type="http://schemas.openxmlformats.org/officeDocument/2006/relationships/image" Target="../media/image114.png"/><Relationship Id="rId4" Type="http://schemas.openxmlformats.org/officeDocument/2006/relationships/image" Target="../media/image3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89.png"/><Relationship Id="rId5" Type="http://schemas.openxmlformats.org/officeDocument/2006/relationships/image" Target="../media/image3.jpeg"/><Relationship Id="rId4" Type="http://schemas.openxmlformats.org/officeDocument/2006/relationships/image" Target="../media/image11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2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jpe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83.png"/><Relationship Id="rId5" Type="http://schemas.openxmlformats.org/officeDocument/2006/relationships/image" Target="../media/image84.png"/><Relationship Id="rId4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media" Target="../media/media4.mp3"/><Relationship Id="rId7" Type="http://schemas.openxmlformats.org/officeDocument/2006/relationships/image" Target="../media/image85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p3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6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media7.mp3"/><Relationship Id="rId11" Type="http://schemas.openxmlformats.org/officeDocument/2006/relationships/image" Target="../media/image83.png"/><Relationship Id="rId5" Type="http://schemas.microsoft.com/office/2007/relationships/media" Target="../media/media7.mp3"/><Relationship Id="rId10" Type="http://schemas.openxmlformats.org/officeDocument/2006/relationships/image" Target="../media/image87.png"/><Relationship Id="rId4" Type="http://schemas.openxmlformats.org/officeDocument/2006/relationships/audio" Target="../media/media6.mp3"/><Relationship Id="rId9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8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83.png"/><Relationship Id="rId5" Type="http://schemas.openxmlformats.org/officeDocument/2006/relationships/image" Target="../media/image90.png"/><Relationship Id="rId4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media" Target="../media/media10.mp3"/><Relationship Id="rId7" Type="http://schemas.openxmlformats.org/officeDocument/2006/relationships/image" Target="../media/image9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p3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anceinter.fr/evenement-sunday-in-the-park-with-georg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microsoft.com/office/2007/relationships/media" Target="../media/media1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audio" Target="../media/media13.mp3"/><Relationship Id="rId11" Type="http://schemas.openxmlformats.org/officeDocument/2006/relationships/image" Target="../media/image89.png"/><Relationship Id="rId5" Type="http://schemas.microsoft.com/office/2007/relationships/media" Target="../media/media13.mp3"/><Relationship Id="rId10" Type="http://schemas.openxmlformats.org/officeDocument/2006/relationships/image" Target="../media/image98.png"/><Relationship Id="rId4" Type="http://schemas.openxmlformats.org/officeDocument/2006/relationships/audio" Target="../media/media12.mp3"/><Relationship Id="rId9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89.png"/><Relationship Id="rId5" Type="http://schemas.openxmlformats.org/officeDocument/2006/relationships/image" Target="../media/image102.png"/><Relationship Id="rId4" Type="http://schemas.openxmlformats.org/officeDocument/2006/relationships/image" Target="../media/image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89.png"/><Relationship Id="rId5" Type="http://schemas.openxmlformats.org/officeDocument/2006/relationships/image" Target="../media/image103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89.png"/><Relationship Id="rId5" Type="http://schemas.openxmlformats.org/officeDocument/2006/relationships/image" Target="../media/image106.png"/><Relationship Id="rId4" Type="http://schemas.openxmlformats.org/officeDocument/2006/relationships/image" Target="../media/image3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89.png"/><Relationship Id="rId5" Type="http://schemas.openxmlformats.org/officeDocument/2006/relationships/image" Target="../media/image107.png"/><Relationship Id="rId4" Type="http://schemas.openxmlformats.org/officeDocument/2006/relationships/image" Target="../media/image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89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les_miserables.jpg"/>
          <p:cNvPicPr>
            <a:picLocks noChangeAspect="1"/>
          </p:cNvPicPr>
          <p:nvPr/>
        </p:nvPicPr>
        <p:blipFill>
          <a:blip r:embed="rId2">
            <a:extLst/>
          </a:blip>
          <a:srcRect l="1037"/>
          <a:stretch>
            <a:fillRect/>
          </a:stretch>
        </p:blipFill>
        <p:spPr>
          <a:xfrm>
            <a:off x="-25616" y="-55361"/>
            <a:ext cx="9195218" cy="6968722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/>
        </p:nvSpPr>
        <p:spPr>
          <a:xfrm>
            <a:off x="716391" y="1611512"/>
            <a:ext cx="5756758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Presented by Diana </a:t>
            </a:r>
            <a:r>
              <a:rPr dirty="0" smtClean="0"/>
              <a:t>Moen</a:t>
            </a:r>
            <a:r>
              <a:rPr dirty="0"/>
              <a:t/>
            </a:r>
            <a:br>
              <a:rPr dirty="0"/>
            </a:br>
            <a:r>
              <a:rPr dirty="0"/>
              <a:t>Senior Editor, EMC Publishing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ACTFL </a:t>
            </a:r>
            <a:r>
              <a:rPr dirty="0"/>
              <a:t>San </a:t>
            </a:r>
            <a:r>
              <a:rPr dirty="0" smtClean="0"/>
              <a:t>Diego</a:t>
            </a:r>
            <a:endParaRPr lang="en-US" dirty="0" smtClean="0"/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November 20, 2015</a:t>
            </a:r>
            <a:endParaRPr dirty="0"/>
          </a:p>
        </p:txBody>
      </p:sp>
      <p:sp>
        <p:nvSpPr>
          <p:cNvPr id="114" name="Shape 114"/>
          <p:cNvSpPr/>
          <p:nvPr/>
        </p:nvSpPr>
        <p:spPr>
          <a:xfrm>
            <a:off x="5156993" y="4773463"/>
            <a:ext cx="3489227" cy="1741637"/>
          </a:xfrm>
          <a:prstGeom prst="ellipse">
            <a:avLst/>
          </a:prstGeom>
          <a:gradFill>
            <a:gsLst>
              <a:gs pos="0">
                <a:srgbClr val="FFF734"/>
              </a:gs>
              <a:gs pos="100000">
                <a:srgbClr val="FF9017"/>
              </a:gs>
            </a:gsLst>
            <a:lin ang="17602356"/>
          </a:gradFill>
          <a:ln w="50800">
            <a:solidFill>
              <a:srgbClr val="FFB20F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302889" y="5023706"/>
            <a:ext cx="3095835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uFill>
                  <a:solidFill>
                    <a:srgbClr val="000000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dirty="0"/>
              <a:t>Art prizes to help with your immersion lessons will be awarded at the end of the presentation. </a:t>
            </a:r>
            <a:r>
              <a:rPr b="1" dirty="0"/>
              <a:t>Sign up!</a:t>
            </a:r>
          </a:p>
        </p:txBody>
      </p:sp>
      <p:sp>
        <p:nvSpPr>
          <p:cNvPr id="116" name="Shape 116"/>
          <p:cNvSpPr/>
          <p:nvPr/>
        </p:nvSpPr>
        <p:spPr>
          <a:xfrm>
            <a:off x="-4614" y="-353875"/>
            <a:ext cx="9153228" cy="150387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192509" y="-188020"/>
            <a:ext cx="8758983" cy="1519040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dirty="0"/>
              <a:t>Targeting 90%: Immersion Lessons </a:t>
            </a:r>
            <a:br>
              <a:rPr dirty="0"/>
            </a:br>
            <a:r>
              <a:rPr dirty="0"/>
              <a:t>in Art &amp; Literature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The Goals for Sample Art Lessons for Level 1</a:t>
            </a:r>
          </a:p>
        </p:txBody>
      </p:sp>
      <p:sp>
        <p:nvSpPr>
          <p:cNvPr id="228" name="Shape 228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Je </a:t>
            </a:r>
            <a:r>
              <a:rPr lang="en-US" dirty="0" err="1" smtClean="0"/>
              <a:t>copie</a:t>
            </a:r>
            <a:r>
              <a:rPr lang="en-US" dirty="0" smtClean="0"/>
              <a:t> un</a:t>
            </a:r>
            <a:r>
              <a:rPr dirty="0" smtClean="0"/>
              <a:t> </a:t>
            </a:r>
            <a:r>
              <a:rPr dirty="0"/>
              <a:t>chef-</a:t>
            </a:r>
            <a:r>
              <a:rPr dirty="0" err="1"/>
              <a:t>d’œuvre</a:t>
            </a:r>
            <a:endParaRPr dirty="0"/>
          </a:p>
        </p:txBody>
      </p:sp>
      <p:sp>
        <p:nvSpPr>
          <p:cNvPr id="230" name="Shape 230"/>
          <p:cNvSpPr/>
          <p:nvPr/>
        </p:nvSpPr>
        <p:spPr>
          <a:xfrm>
            <a:off x="254000" y="990600"/>
            <a:ext cx="8229600" cy="1494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500"/>
              </a:spcBef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C’est à vous maintenant de copier un tableau par Pablo Picasso (1881, Espagne—1973, France). Vous pouvez choisir un de ces dessins et peindre avec aquarelles </a:t>
            </a:r>
            <a:r>
              <a:t>(watercolors)</a:t>
            </a:r>
            <a:r>
              <a:rPr i="1"/>
              <a:t>, acrylique (</a:t>
            </a:r>
            <a:r>
              <a:t>acrylic paint),</a:t>
            </a:r>
            <a:r>
              <a:rPr i="1"/>
              <a:t> craie</a:t>
            </a:r>
            <a:r>
              <a:t> (chalk),</a:t>
            </a:r>
            <a:r>
              <a:rPr i="1"/>
              <a:t> encre </a:t>
            </a:r>
            <a:r>
              <a:t>(ink)</a:t>
            </a:r>
            <a:r>
              <a:rPr i="1"/>
              <a:t> ou charbon de bois </a:t>
            </a:r>
            <a:r>
              <a:t>(coal).</a:t>
            </a:r>
          </a:p>
        </p:txBody>
      </p:sp>
      <p:sp>
        <p:nvSpPr>
          <p:cNvPr id="231" name="Shape 231"/>
          <p:cNvSpPr/>
          <p:nvPr/>
        </p:nvSpPr>
        <p:spPr>
          <a:xfrm>
            <a:off x="217997" y="1883185"/>
            <a:ext cx="8580994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Tip: </a:t>
            </a:r>
            <a:r>
              <a:t>Ask a student in art class to explain these materials and how they work.</a:t>
            </a:r>
          </a:p>
        </p:txBody>
      </p:sp>
      <p:sp>
        <p:nvSpPr>
          <p:cNvPr id="232" name="Shape 232"/>
          <p:cNvSpPr/>
          <p:nvPr/>
        </p:nvSpPr>
        <p:spPr>
          <a:xfrm>
            <a:off x="344997" y="6023385"/>
            <a:ext cx="556881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Tip: </a:t>
            </a:r>
            <a:r>
              <a:rPr dirty="0"/>
              <a:t>High-leverage teaching: Allow for choice whenever possible with projects and activities</a:t>
            </a:r>
            <a:r>
              <a:rPr dirty="0" smtClean="0"/>
              <a:t>.</a:t>
            </a:r>
            <a:r>
              <a:rPr lang="en-US" dirty="0" smtClean="0"/>
              <a:t> Trust students to find their level.</a:t>
            </a:r>
            <a:endParaRPr dirty="0"/>
          </a:p>
        </p:txBody>
      </p:sp>
      <p:pic>
        <p:nvPicPr>
          <p:cNvPr id="2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338" y="2408518"/>
            <a:ext cx="2457845" cy="3072306"/>
          </a:xfrm>
          <a:prstGeom prst="rect">
            <a:avLst/>
          </a:prstGeom>
          <a:ln w="12700">
            <a:miter lim="400000"/>
          </a:ln>
          <a:effectLst>
            <a:outerShdw blurRad="38100" dist="23000" dir="6557619" rotWithShape="0">
              <a:srgbClr val="000000">
                <a:alpha val="62851"/>
              </a:srgbClr>
            </a:outerShdw>
          </a:effectLst>
        </p:spPr>
      </p:pic>
      <p:pic>
        <p:nvPicPr>
          <p:cNvPr id="23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3078" y="2408518"/>
            <a:ext cx="2457844" cy="3072306"/>
          </a:xfrm>
          <a:prstGeom prst="rect">
            <a:avLst/>
          </a:prstGeom>
          <a:ln w="12700">
            <a:miter lim="400000"/>
          </a:ln>
          <a:effectLst>
            <a:outerShdw blurRad="38100" dist="23000" dir="6557619" rotWithShape="0">
              <a:srgbClr val="000000">
                <a:alpha val="62851"/>
              </a:srgbClr>
            </a:outerShdw>
          </a:effectLst>
        </p:spPr>
      </p:pic>
      <p:pic>
        <p:nvPicPr>
          <p:cNvPr id="235" name="Screen Shot 2015-11-12 at 2.22.03 PM.png"/>
          <p:cNvPicPr>
            <a:picLocks noChangeAspect="1"/>
          </p:cNvPicPr>
          <p:nvPr/>
        </p:nvPicPr>
        <p:blipFill>
          <a:blip r:embed="rId6">
            <a:extLst/>
          </a:blip>
          <a:srcRect t="4048" b="4048"/>
          <a:stretch>
            <a:fillRect/>
          </a:stretch>
        </p:blipFill>
        <p:spPr>
          <a:xfrm>
            <a:off x="6309789" y="2408518"/>
            <a:ext cx="2457844" cy="3072305"/>
          </a:xfrm>
          <a:prstGeom prst="rect">
            <a:avLst/>
          </a:prstGeom>
          <a:ln w="12700">
            <a:miter lim="400000"/>
          </a:ln>
          <a:effectLst>
            <a:outerShdw blurRad="38100" dist="23000" dir="6557619" rotWithShape="0">
              <a:srgbClr val="000000">
                <a:alpha val="62851"/>
              </a:srgbClr>
            </a:outerShdw>
          </a:effectLst>
        </p:spPr>
      </p:pic>
      <p:sp>
        <p:nvSpPr>
          <p:cNvPr id="236" name="Shape 236"/>
          <p:cNvSpPr/>
          <p:nvPr/>
        </p:nvSpPr>
        <p:spPr>
          <a:xfrm>
            <a:off x="353486" y="5489985"/>
            <a:ext cx="262623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 dirty="0" err="1"/>
              <a:t>Fleurs</a:t>
            </a:r>
            <a:r>
              <a:rPr i="1" dirty="0"/>
              <a:t> et mains,</a:t>
            </a:r>
            <a:r>
              <a:rPr dirty="0"/>
              <a:t> Picasso, </a:t>
            </a:r>
            <a:r>
              <a:rPr dirty="0" smtClean="0"/>
              <a:t>Pablo</a:t>
            </a:r>
            <a:r>
              <a:rPr lang="en-US" dirty="0" smtClean="0"/>
              <a:t>, 1958.</a:t>
            </a:r>
            <a:endParaRPr dirty="0"/>
          </a:p>
        </p:txBody>
      </p:sp>
      <p:sp>
        <p:nvSpPr>
          <p:cNvPr id="237" name="Shape 237"/>
          <p:cNvSpPr/>
          <p:nvPr/>
        </p:nvSpPr>
        <p:spPr>
          <a:xfrm>
            <a:off x="3337804" y="5480692"/>
            <a:ext cx="2083159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Le rêve,</a:t>
            </a:r>
            <a:r>
              <a:t> Picasso, Pablo, 1932.</a:t>
            </a:r>
          </a:p>
        </p:txBody>
      </p:sp>
      <p:sp>
        <p:nvSpPr>
          <p:cNvPr id="238" name="Shape 238"/>
          <p:cNvSpPr/>
          <p:nvPr/>
        </p:nvSpPr>
        <p:spPr>
          <a:xfrm>
            <a:off x="6306099" y="5480692"/>
            <a:ext cx="2495841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Maya (Fillette) au bateau,</a:t>
            </a:r>
            <a:r>
              <a:t> Picasso, Pablo, 1938.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Shape 917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18" name="Shape 918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19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Shape 920"/>
          <p:cNvSpPr/>
          <p:nvPr/>
        </p:nvSpPr>
        <p:spPr>
          <a:xfrm>
            <a:off x="1439333" y="1913466"/>
            <a:ext cx="4799046" cy="3483274"/>
          </a:xfrm>
          <a:prstGeom prst="rect">
            <a:avLst/>
          </a:prstGeom>
          <a:solidFill>
            <a:srgbClr val="DCE8FF"/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1" name="Shape 921"/>
          <p:cNvSpPr/>
          <p:nvPr/>
        </p:nvSpPr>
        <p:spPr>
          <a:xfrm>
            <a:off x="1028700" y="930909"/>
            <a:ext cx="8382001" cy="569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500"/>
              </a:spcBef>
              <a:defRPr sz="20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	“Mon pays” de Gilles </a:t>
            </a:r>
            <a:r>
              <a:rPr lang="en-US" dirty="0" err="1" smtClean="0"/>
              <a:t>Vigneault</a:t>
            </a:r>
            <a:endParaRPr dirty="0"/>
          </a:p>
          <a:p>
            <a:pPr marL="4572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Strategy: Have students code for weather/climate and tradition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 </a:t>
            </a:r>
            <a:r>
              <a:rPr dirty="0"/>
              <a:t>Mon pays </a:t>
            </a:r>
            <a:r>
              <a:rPr dirty="0" err="1"/>
              <a:t>ce</a:t>
            </a:r>
            <a:r>
              <a:rPr dirty="0"/>
              <a:t> </a:t>
            </a:r>
            <a:r>
              <a:rPr dirty="0" err="1"/>
              <a:t>n'est</a:t>
            </a:r>
            <a:r>
              <a:rPr dirty="0"/>
              <a:t> pas un pays, </a:t>
            </a:r>
            <a:r>
              <a:rPr dirty="0" err="1"/>
              <a:t>c'est</a:t>
            </a:r>
            <a:r>
              <a:rPr dirty="0"/>
              <a:t> </a:t>
            </a:r>
            <a:r>
              <a:rPr dirty="0" err="1"/>
              <a:t>l'hiver</a:t>
            </a: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Mon </a:t>
            </a:r>
            <a:r>
              <a:rPr dirty="0" err="1"/>
              <a:t>jardin</a:t>
            </a:r>
            <a:r>
              <a:rPr dirty="0"/>
              <a:t> </a:t>
            </a:r>
            <a:r>
              <a:rPr dirty="0" err="1"/>
              <a:t>ce</a:t>
            </a:r>
            <a:r>
              <a:rPr dirty="0"/>
              <a:t> </a:t>
            </a:r>
            <a:r>
              <a:rPr dirty="0" err="1"/>
              <a:t>n'est</a:t>
            </a:r>
            <a:r>
              <a:rPr dirty="0"/>
              <a:t> pas un </a:t>
            </a:r>
            <a:r>
              <a:rPr dirty="0" err="1"/>
              <a:t>jardin</a:t>
            </a:r>
            <a:r>
              <a:rPr dirty="0"/>
              <a:t>, </a:t>
            </a:r>
            <a:r>
              <a:rPr dirty="0" err="1"/>
              <a:t>c'est</a:t>
            </a:r>
            <a:r>
              <a:rPr dirty="0"/>
              <a:t> la </a:t>
            </a:r>
            <a:r>
              <a:rPr dirty="0" err="1"/>
              <a:t>plaine</a:t>
            </a: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Mon </a:t>
            </a:r>
            <a:r>
              <a:rPr dirty="0" err="1"/>
              <a:t>chemin</a:t>
            </a:r>
            <a:r>
              <a:rPr dirty="0"/>
              <a:t> </a:t>
            </a:r>
            <a:r>
              <a:rPr dirty="0" err="1"/>
              <a:t>ce</a:t>
            </a:r>
            <a:r>
              <a:rPr dirty="0"/>
              <a:t> </a:t>
            </a:r>
            <a:r>
              <a:rPr dirty="0" err="1"/>
              <a:t>n'est</a:t>
            </a:r>
            <a:r>
              <a:rPr dirty="0"/>
              <a:t> pas un </a:t>
            </a:r>
            <a:r>
              <a:rPr dirty="0" err="1"/>
              <a:t>chemin</a:t>
            </a:r>
            <a:r>
              <a:rPr dirty="0"/>
              <a:t>, </a:t>
            </a:r>
            <a:r>
              <a:rPr dirty="0" err="1"/>
              <a:t>c'est</a:t>
            </a:r>
            <a:r>
              <a:rPr dirty="0"/>
              <a:t> la </a:t>
            </a:r>
            <a:r>
              <a:rPr dirty="0" err="1"/>
              <a:t>neige</a:t>
            </a: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Mon pays </a:t>
            </a:r>
            <a:r>
              <a:rPr dirty="0" err="1"/>
              <a:t>ce</a:t>
            </a:r>
            <a:r>
              <a:rPr dirty="0"/>
              <a:t> </a:t>
            </a:r>
            <a:r>
              <a:rPr dirty="0" err="1"/>
              <a:t>n'est</a:t>
            </a:r>
            <a:r>
              <a:rPr dirty="0"/>
              <a:t> pas un pays, </a:t>
            </a:r>
            <a:r>
              <a:rPr dirty="0" err="1"/>
              <a:t>c'est</a:t>
            </a:r>
            <a:r>
              <a:rPr dirty="0"/>
              <a:t> </a:t>
            </a:r>
            <a:r>
              <a:rPr dirty="0" err="1"/>
              <a:t>l'hiver</a:t>
            </a:r>
            <a:r>
              <a:rPr dirty="0"/>
              <a:t>…</a:t>
            </a:r>
          </a:p>
          <a:p>
            <a:pPr marL="4572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</a:t>
            </a:r>
            <a:r>
              <a:rPr dirty="0" err="1"/>
              <a:t>Dans</a:t>
            </a:r>
            <a:r>
              <a:rPr dirty="0"/>
              <a:t> la blanche </a:t>
            </a:r>
            <a:r>
              <a:rPr dirty="0" err="1"/>
              <a:t>cérémonie</a:t>
            </a: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</a:t>
            </a:r>
            <a:r>
              <a:rPr dirty="0" err="1"/>
              <a:t>Où</a:t>
            </a:r>
            <a:r>
              <a:rPr dirty="0"/>
              <a:t> la </a:t>
            </a:r>
            <a:r>
              <a:rPr dirty="0" err="1"/>
              <a:t>neige</a:t>
            </a:r>
            <a:r>
              <a:rPr dirty="0"/>
              <a:t> au vent se </a:t>
            </a:r>
            <a:r>
              <a:rPr dirty="0" err="1"/>
              <a:t>marie</a:t>
            </a: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</a:t>
            </a:r>
            <a:r>
              <a:rPr dirty="0" err="1"/>
              <a:t>Dans</a:t>
            </a:r>
            <a:r>
              <a:rPr dirty="0"/>
              <a:t> </a:t>
            </a:r>
            <a:r>
              <a:rPr dirty="0" err="1"/>
              <a:t>ce</a:t>
            </a:r>
            <a:r>
              <a:rPr dirty="0"/>
              <a:t> pays de </a:t>
            </a:r>
            <a:r>
              <a:rPr dirty="0" err="1"/>
              <a:t>poudrerie</a:t>
            </a: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Mon </a:t>
            </a:r>
            <a:r>
              <a:rPr dirty="0" err="1"/>
              <a:t>père</a:t>
            </a:r>
            <a:r>
              <a:rPr dirty="0"/>
              <a:t> a fait </a:t>
            </a:r>
            <a:r>
              <a:rPr dirty="0" err="1"/>
              <a:t>bâtir</a:t>
            </a:r>
            <a:r>
              <a:rPr dirty="0"/>
              <a:t> </a:t>
            </a:r>
            <a:r>
              <a:rPr dirty="0" err="1"/>
              <a:t>maison</a:t>
            </a: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Et je </a:t>
            </a:r>
            <a:r>
              <a:rPr dirty="0" err="1"/>
              <a:t>m'en</a:t>
            </a:r>
            <a:r>
              <a:rPr dirty="0"/>
              <a:t> </a:t>
            </a:r>
            <a:r>
              <a:rPr dirty="0" err="1"/>
              <a:t>vais</a:t>
            </a:r>
            <a:r>
              <a:rPr dirty="0"/>
              <a:t> </a:t>
            </a:r>
            <a:r>
              <a:rPr dirty="0" err="1"/>
              <a:t>être</a:t>
            </a:r>
            <a:r>
              <a:rPr dirty="0"/>
              <a:t> </a:t>
            </a:r>
            <a:r>
              <a:rPr dirty="0" err="1"/>
              <a:t>fidèle</a:t>
            </a:r>
            <a:r>
              <a:rPr dirty="0"/>
              <a:t> 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A </a:t>
            </a:r>
            <a:r>
              <a:rPr dirty="0" err="1"/>
              <a:t>sa</a:t>
            </a:r>
            <a:r>
              <a:rPr dirty="0"/>
              <a:t> </a:t>
            </a:r>
            <a:r>
              <a:rPr dirty="0" err="1"/>
              <a:t>manière</a:t>
            </a:r>
            <a:r>
              <a:rPr dirty="0"/>
              <a:t>, à son </a:t>
            </a:r>
            <a:r>
              <a:rPr dirty="0" err="1"/>
              <a:t>modèle</a:t>
            </a: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La </a:t>
            </a:r>
            <a:r>
              <a:rPr dirty="0" err="1"/>
              <a:t>chambre</a:t>
            </a:r>
            <a:r>
              <a:rPr dirty="0"/>
              <a:t> </a:t>
            </a:r>
            <a:r>
              <a:rPr dirty="0" err="1"/>
              <a:t>d'amis</a:t>
            </a:r>
            <a:r>
              <a:rPr dirty="0"/>
              <a:t> sera </a:t>
            </a:r>
            <a:r>
              <a:rPr dirty="0" err="1"/>
              <a:t>telle</a:t>
            </a: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</a:t>
            </a:r>
            <a:r>
              <a:rPr dirty="0" err="1"/>
              <a:t>Qu'on</a:t>
            </a:r>
            <a:r>
              <a:rPr dirty="0"/>
              <a:t> </a:t>
            </a:r>
            <a:r>
              <a:rPr dirty="0" err="1"/>
              <a:t>viendra</a:t>
            </a:r>
            <a:r>
              <a:rPr dirty="0"/>
              <a:t> des </a:t>
            </a:r>
            <a:r>
              <a:rPr dirty="0" err="1"/>
              <a:t>autres</a:t>
            </a:r>
            <a:r>
              <a:rPr dirty="0"/>
              <a:t> </a:t>
            </a:r>
            <a:r>
              <a:rPr dirty="0" err="1"/>
              <a:t>saisons</a:t>
            </a:r>
            <a:endParaRPr dirty="0"/>
          </a:p>
          <a:p>
            <a:pPr marL="457200"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Pour se </a:t>
            </a:r>
            <a:r>
              <a:rPr dirty="0" err="1"/>
              <a:t>bâtir</a:t>
            </a:r>
            <a:r>
              <a:rPr dirty="0"/>
              <a:t> à </a:t>
            </a:r>
            <a:r>
              <a:rPr dirty="0" err="1"/>
              <a:t>côté</a:t>
            </a:r>
            <a:r>
              <a:rPr dirty="0"/>
              <a:t> </a:t>
            </a:r>
            <a:r>
              <a:rPr dirty="0" err="1"/>
              <a:t>d'elle</a:t>
            </a:r>
            <a:r>
              <a:rPr dirty="0"/>
              <a:t>…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smtClean="0"/>
              <a:t>Worksheet</a:t>
            </a:r>
            <a:r>
              <a:rPr lang="en-US" b="1" smtClean="0"/>
              <a:t> 18</a:t>
            </a:r>
            <a:endParaRPr dirty="0"/>
          </a:p>
        </p:txBody>
      </p:sp>
      <p:sp>
        <p:nvSpPr>
          <p:cNvPr id="922" name="Shape 922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Introducing Figures of Speech in Music</a:t>
            </a:r>
            <a:endParaRPr dirty="0"/>
          </a:p>
        </p:txBody>
      </p:sp>
      <p:sp>
        <p:nvSpPr>
          <p:cNvPr id="923" name="Shape 923"/>
          <p:cNvSpPr/>
          <p:nvPr/>
        </p:nvSpPr>
        <p:spPr>
          <a:xfrm>
            <a:off x="1534583" y="2061633"/>
            <a:ext cx="4608546" cy="696066"/>
          </a:xfrm>
          <a:prstGeom prst="rect">
            <a:avLst/>
          </a:prstGeom>
          <a:solidFill>
            <a:srgbClr val="F5ED0E">
              <a:alpha val="3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Shape 926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Post-Reading: Activités d’expansion</a:t>
            </a:r>
          </a:p>
        </p:txBody>
      </p:sp>
      <p:sp>
        <p:nvSpPr>
          <p:cNvPr id="928" name="Shape 928"/>
          <p:cNvSpPr/>
          <p:nvPr/>
        </p:nvSpPr>
        <p:spPr>
          <a:xfrm>
            <a:off x="381000" y="930909"/>
            <a:ext cx="8382001" cy="525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 lnSpcReduction="10000"/>
          </a:bodyPr>
          <a:lstStyle/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A. </a:t>
            </a:r>
            <a:r>
              <a:rPr sz="2000" dirty="0"/>
              <a:t>Discussion based on evidence in the text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In groups, find answers to questions about these 2 similarly-themed songs. Each group gets one question, </a:t>
            </a:r>
            <a:r>
              <a:rPr sz="2000"/>
              <a:t>then </a:t>
            </a:r>
            <a:r>
              <a:rPr sz="2000" smtClean="0"/>
              <a:t>share</a:t>
            </a:r>
            <a:r>
              <a:rPr lang="en-US" sz="2000" smtClean="0"/>
              <a:t>s</a:t>
            </a:r>
            <a:r>
              <a:rPr sz="2000" smtClean="0"/>
              <a:t> </a:t>
            </a:r>
            <a:r>
              <a:rPr sz="2000" dirty="0"/>
              <a:t>their ideas.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685800" indent="-228600"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 err="1"/>
              <a:t>Quelles</a:t>
            </a:r>
            <a:r>
              <a:rPr sz="2000" dirty="0"/>
              <a:t> images </a:t>
            </a:r>
            <a:r>
              <a:rPr sz="2000" dirty="0" err="1"/>
              <a:t>géographiques</a:t>
            </a:r>
            <a:r>
              <a:rPr sz="2000" dirty="0"/>
              <a:t> </a:t>
            </a:r>
            <a:r>
              <a:rPr sz="2000" dirty="0" err="1"/>
              <a:t>trouvez-vous</a:t>
            </a:r>
            <a:r>
              <a:rPr sz="2000" dirty="0"/>
              <a:t>? </a:t>
            </a:r>
            <a:r>
              <a:rPr sz="2000" dirty="0" err="1"/>
              <a:t>Sont-elles</a:t>
            </a:r>
            <a:r>
              <a:rPr sz="2000" dirty="0"/>
              <a:t> tout à fait </a:t>
            </a:r>
            <a:r>
              <a:rPr sz="2000" dirty="0" err="1"/>
              <a:t>opposées</a:t>
            </a:r>
            <a:r>
              <a:rPr sz="2000" dirty="0"/>
              <a:t>?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685800" indent="-228600">
              <a:buSzPct val="100000"/>
              <a:buAutoNum type="arabicPeriod" startAt="2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Que </a:t>
            </a:r>
            <a:r>
              <a:rPr sz="2000" dirty="0" err="1"/>
              <a:t>disent</a:t>
            </a:r>
            <a:r>
              <a:rPr sz="2000" dirty="0"/>
              <a:t> les refrains? </a:t>
            </a:r>
            <a:r>
              <a:rPr sz="2000" dirty="0" err="1"/>
              <a:t>Mettez</a:t>
            </a:r>
            <a:r>
              <a:rPr sz="2000" dirty="0"/>
              <a:t> les </a:t>
            </a:r>
            <a:r>
              <a:rPr sz="2000" dirty="0" err="1"/>
              <a:t>idées</a:t>
            </a:r>
            <a:r>
              <a:rPr sz="2000" dirty="0"/>
              <a:t> </a:t>
            </a:r>
            <a:r>
              <a:rPr sz="2000" dirty="0" err="1"/>
              <a:t>dans</a:t>
            </a:r>
            <a:r>
              <a:rPr sz="2000" dirty="0"/>
              <a:t> </a:t>
            </a:r>
            <a:r>
              <a:rPr sz="2000" dirty="0" err="1"/>
              <a:t>vos</a:t>
            </a:r>
            <a:r>
              <a:rPr sz="2000" dirty="0"/>
              <a:t> </a:t>
            </a:r>
            <a:r>
              <a:rPr sz="2000" dirty="0" err="1"/>
              <a:t>propres</a:t>
            </a:r>
            <a:r>
              <a:rPr sz="2000" dirty="0"/>
              <a:t> mots.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685800" indent="-228600">
              <a:buSzPct val="100000"/>
              <a:buAutoNum type="arabicPeriod" startAt="3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 err="1"/>
              <a:t>Quelle</a:t>
            </a:r>
            <a:r>
              <a:rPr sz="2000" dirty="0"/>
              <a:t> </a:t>
            </a:r>
            <a:r>
              <a:rPr sz="2000" dirty="0" err="1"/>
              <a:t>est</a:t>
            </a:r>
            <a:r>
              <a:rPr sz="2000" dirty="0"/>
              <a:t> </a:t>
            </a:r>
            <a:r>
              <a:rPr sz="2000" dirty="0" err="1"/>
              <a:t>l’attitude</a:t>
            </a:r>
            <a:r>
              <a:rPr sz="2000" dirty="0"/>
              <a:t> du </a:t>
            </a:r>
            <a:r>
              <a:rPr sz="2000" dirty="0" err="1"/>
              <a:t>chanteur</a:t>
            </a:r>
            <a:r>
              <a:rPr sz="2000" dirty="0"/>
              <a:t> à propos de son pays/</a:t>
            </a:r>
            <a:r>
              <a:rPr sz="2000" dirty="0" err="1"/>
              <a:t>ses</a:t>
            </a:r>
            <a:r>
              <a:rPr sz="2000" dirty="0"/>
              <a:t> pays?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685800" indent="-228600">
              <a:buSzPct val="100000"/>
              <a:buAutoNum type="arabicPeriod" startAt="4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Comment </a:t>
            </a:r>
            <a:r>
              <a:rPr sz="2000" dirty="0" err="1"/>
              <a:t>ces</a:t>
            </a:r>
            <a:r>
              <a:rPr sz="2000" dirty="0"/>
              <a:t> figures de style </a:t>
            </a:r>
            <a:r>
              <a:rPr sz="2000" dirty="0" err="1"/>
              <a:t>dans</a:t>
            </a:r>
            <a:r>
              <a:rPr sz="2000" dirty="0"/>
              <a:t> les </a:t>
            </a:r>
            <a:r>
              <a:rPr sz="2000" dirty="0" err="1"/>
              <a:t>deux</a:t>
            </a:r>
            <a:r>
              <a:rPr sz="2000" dirty="0"/>
              <a:t> chansons </a:t>
            </a:r>
            <a:r>
              <a:rPr sz="2000" dirty="0" err="1"/>
              <a:t>reflètent-elles</a:t>
            </a:r>
            <a:r>
              <a:rPr sz="2000" dirty="0"/>
              <a:t> le message de </a:t>
            </a:r>
            <a:r>
              <a:rPr sz="2000" dirty="0" err="1"/>
              <a:t>chaque</a:t>
            </a:r>
            <a:r>
              <a:rPr sz="2000" dirty="0"/>
              <a:t> </a:t>
            </a:r>
            <a:r>
              <a:rPr sz="2000" dirty="0" err="1"/>
              <a:t>chanteur</a:t>
            </a:r>
            <a:r>
              <a:rPr sz="2000" dirty="0"/>
              <a:t>/</a:t>
            </a:r>
            <a:r>
              <a:rPr sz="2000" dirty="0" err="1"/>
              <a:t>poète</a:t>
            </a:r>
            <a:r>
              <a:rPr sz="2000" dirty="0"/>
              <a:t>?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>
              <a:buSzPct val="100000"/>
              <a:buAutoNum type="alphaUcPeriod" startAt="2"/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 Je </a:t>
            </a:r>
            <a:r>
              <a:rPr sz="2000" dirty="0" err="1"/>
              <a:t>m’exprime</a:t>
            </a:r>
            <a:r>
              <a:rPr sz="2000" dirty="0"/>
              <a:t>!</a:t>
            </a:r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 err="1"/>
              <a:t>Faites</a:t>
            </a:r>
            <a:r>
              <a:rPr sz="2000" dirty="0"/>
              <a:t> un </a:t>
            </a:r>
            <a:r>
              <a:rPr sz="2000" dirty="0" err="1"/>
              <a:t>projet</a:t>
            </a:r>
            <a:r>
              <a:rPr sz="2000" dirty="0"/>
              <a:t> par </a:t>
            </a:r>
            <a:r>
              <a:rPr sz="2000" dirty="0" err="1"/>
              <a:t>écrit</a:t>
            </a:r>
            <a:r>
              <a:rPr sz="2000" dirty="0"/>
              <a:t> et </a:t>
            </a:r>
            <a:r>
              <a:rPr sz="2000" dirty="0" err="1"/>
              <a:t>en</a:t>
            </a:r>
            <a:r>
              <a:rPr sz="2000" dirty="0"/>
              <a:t> images qui </a:t>
            </a:r>
            <a:r>
              <a:rPr sz="2000" dirty="0" err="1"/>
              <a:t>montre</a:t>
            </a:r>
            <a:r>
              <a:rPr sz="2000" dirty="0"/>
              <a:t> </a:t>
            </a:r>
            <a:r>
              <a:rPr sz="2000" dirty="0" err="1"/>
              <a:t>votre</a:t>
            </a:r>
            <a:r>
              <a:rPr sz="2000" dirty="0"/>
              <a:t> attitude </a:t>
            </a:r>
            <a:r>
              <a:rPr sz="2000" dirty="0" err="1"/>
              <a:t>envers</a:t>
            </a:r>
            <a:r>
              <a:rPr sz="2000" dirty="0"/>
              <a:t> </a:t>
            </a:r>
            <a:r>
              <a:rPr sz="2000" dirty="0" err="1"/>
              <a:t>votre</a:t>
            </a:r>
            <a:r>
              <a:rPr sz="2000" dirty="0"/>
              <a:t>/</a:t>
            </a:r>
            <a:r>
              <a:rPr sz="2000" dirty="0" err="1"/>
              <a:t>vos</a:t>
            </a:r>
            <a:r>
              <a:rPr sz="2000" dirty="0"/>
              <a:t> pays.</a:t>
            </a:r>
          </a:p>
        </p:txBody>
      </p:sp>
      <p:pic>
        <p:nvPicPr>
          <p:cNvPr id="929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/>
        </p:nvSpPr>
        <p:spPr>
          <a:xfrm>
            <a:off x="-400419" y="-375465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r>
              <a:rPr lang="en-US" sz="2200" dirty="0" smtClean="0">
                <a:solidFill>
                  <a:schemeClr val="bg1"/>
                </a:solidFill>
              </a:rPr>
              <a:t>								Transition into Poetry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380999" y="930909"/>
            <a:ext cx="8605045" cy="82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Songs move nicely into a study of poetry, like this invitation to go to the apple orchard.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“Le verger” </a:t>
            </a:r>
            <a:r>
              <a:t>par Rémy de Gourmont (1858-1915).</a:t>
            </a:r>
          </a:p>
        </p:txBody>
      </p:sp>
      <p:pic>
        <p:nvPicPr>
          <p:cNvPr id="934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5" name="417_TEB2_PE_Unit7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7954" y="1854597"/>
            <a:ext cx="3706184" cy="481250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516"/>
          <p:cNvSpPr/>
          <p:nvPr/>
        </p:nvSpPr>
        <p:spPr>
          <a:xfrm>
            <a:off x="457200" y="6268606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  <p:pic>
        <p:nvPicPr>
          <p:cNvPr id="2" name="L2U7C_p417_Ecoutez_lectur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8664" y="1977048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Shape 938"/>
          <p:cNvSpPr/>
          <p:nvPr/>
        </p:nvSpPr>
        <p:spPr>
          <a:xfrm>
            <a:off x="381000" y="1413509"/>
            <a:ext cx="8382000" cy="453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Écrivez une réponse au jeune homme qui invite la jeune fille au verger. Jouez le rôle de la jeune fille et répondez en “spoken word.”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Sample:</a:t>
            </a:r>
          </a:p>
          <a:p>
            <a:pPr>
              <a:defRPr sz="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Je sais ce que tu voudrais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Un baiser—ou ben plus—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	sous un pommier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Mais moi je suivrai un autre chemin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Sous d’autres cieux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	dans des pays lointains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Peut-être qu’un jour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	je te reverrai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Au café arabe avec une tasse de thé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Et ce jour-là je te suivrai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Vers un avenir dans notre verger</a:t>
            </a:r>
          </a:p>
        </p:txBody>
      </p:sp>
      <p:pic>
        <p:nvPicPr>
          <p:cNvPr id="939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Shape 940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41" name="Shape 941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Une jeune fille répond à l’invitation </a:t>
            </a:r>
            <a:br/>
            <a:r>
              <a:t>(Spoken word)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944" name="Shape 944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45" name="Shape 945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Humor and Communication</a:t>
            </a:r>
          </a:p>
        </p:txBody>
      </p:sp>
      <p:sp>
        <p:nvSpPr>
          <p:cNvPr id="946" name="Shape 946"/>
          <p:cNvSpPr/>
          <p:nvPr/>
        </p:nvSpPr>
        <p:spPr>
          <a:xfrm>
            <a:off x="381000" y="930909"/>
            <a:ext cx="8382001" cy="525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85000" lnSpcReduction="20000"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“</a:t>
            </a:r>
            <a:r>
              <a:rPr sz="2200" b="1" dirty="0"/>
              <a:t>Les croissants”</a:t>
            </a:r>
            <a:r>
              <a:rPr sz="2200" dirty="0"/>
              <a:t> de Fernand Raynaud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Tip:</a:t>
            </a:r>
            <a:r>
              <a:rPr sz="2200" dirty="0"/>
              <a:t> Available on YouTube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i="1" dirty="0"/>
              <a:t>Fernand:</a:t>
            </a:r>
            <a:r>
              <a:rPr sz="2200" dirty="0"/>
              <a:t> </a:t>
            </a:r>
            <a:r>
              <a:rPr sz="2200" dirty="0" err="1"/>
              <a:t>Garçon</a:t>
            </a:r>
            <a:r>
              <a:rPr sz="2200" dirty="0"/>
              <a:t>, </a:t>
            </a:r>
            <a:r>
              <a:rPr sz="2200" dirty="0" err="1"/>
              <a:t>s'il</a:t>
            </a:r>
            <a:r>
              <a:rPr sz="2200" dirty="0"/>
              <a:t> </a:t>
            </a:r>
            <a:r>
              <a:rPr sz="2200" dirty="0" err="1"/>
              <a:t>vous</a:t>
            </a:r>
            <a:r>
              <a:rPr sz="2200" dirty="0"/>
              <a:t> </a:t>
            </a:r>
            <a:r>
              <a:rPr sz="2200" dirty="0" err="1"/>
              <a:t>plaît</a:t>
            </a:r>
            <a:r>
              <a:rPr sz="2200" dirty="0"/>
              <a:t>! Je </a:t>
            </a:r>
            <a:r>
              <a:rPr sz="2200" dirty="0" err="1"/>
              <a:t>voudrais</a:t>
            </a:r>
            <a:r>
              <a:rPr sz="2200" dirty="0"/>
              <a:t> un café-crème avec </a:t>
            </a:r>
            <a:r>
              <a:rPr sz="2200" dirty="0" err="1"/>
              <a:t>deux</a:t>
            </a:r>
            <a:r>
              <a:rPr sz="2200" dirty="0"/>
              <a:t> croissants.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i="1" dirty="0"/>
              <a:t>Le </a:t>
            </a:r>
            <a:r>
              <a:rPr sz="2200" i="1" dirty="0" err="1"/>
              <a:t>garçon</a:t>
            </a:r>
            <a:r>
              <a:rPr sz="2200" i="1" dirty="0"/>
              <a:t>:</a:t>
            </a:r>
            <a:r>
              <a:rPr sz="2200" dirty="0"/>
              <a:t> Je </a:t>
            </a:r>
            <a:r>
              <a:rPr sz="2200" dirty="0" err="1"/>
              <a:t>m'excuse</a:t>
            </a:r>
            <a:r>
              <a:rPr sz="2200" dirty="0"/>
              <a:t>, monsieur, on </a:t>
            </a:r>
            <a:r>
              <a:rPr sz="2200" dirty="0" err="1"/>
              <a:t>n'a</a:t>
            </a:r>
            <a:r>
              <a:rPr sz="2200" dirty="0"/>
              <a:t> plus de croissants.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i="1" dirty="0"/>
              <a:t>Fernand:</a:t>
            </a:r>
            <a:r>
              <a:rPr sz="2200" dirty="0"/>
              <a:t> Ah! Ben, </a:t>
            </a:r>
            <a:r>
              <a:rPr sz="2200" dirty="0" err="1"/>
              <a:t>ça</a:t>
            </a:r>
            <a:r>
              <a:rPr sz="2200" dirty="0"/>
              <a:t> ne fait </a:t>
            </a:r>
            <a:r>
              <a:rPr sz="2200" dirty="0" err="1"/>
              <a:t>rien</a:t>
            </a:r>
            <a:r>
              <a:rPr sz="2200" dirty="0"/>
              <a:t>. </a:t>
            </a:r>
            <a:r>
              <a:rPr sz="2200" dirty="0" err="1"/>
              <a:t>Vous</a:t>
            </a:r>
            <a:r>
              <a:rPr sz="2200" dirty="0"/>
              <a:t> </a:t>
            </a:r>
            <a:r>
              <a:rPr sz="2200" dirty="0" err="1"/>
              <a:t>allez</a:t>
            </a:r>
            <a:r>
              <a:rPr sz="2200" dirty="0"/>
              <a:t> me donner tout </a:t>
            </a:r>
            <a:r>
              <a:rPr sz="2200" dirty="0" err="1"/>
              <a:t>simplement</a:t>
            </a:r>
            <a:r>
              <a:rPr sz="2200" dirty="0"/>
              <a:t> un café </a:t>
            </a:r>
            <a:r>
              <a:rPr sz="2200" dirty="0" err="1"/>
              <a:t>alors</a:t>
            </a:r>
            <a:r>
              <a:rPr sz="2200" dirty="0"/>
              <a:t>, un petit café, avec </a:t>
            </a:r>
            <a:r>
              <a:rPr sz="2200" dirty="0" err="1"/>
              <a:t>deux</a:t>
            </a:r>
            <a:r>
              <a:rPr sz="2200" dirty="0"/>
              <a:t> croissants.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i="1" dirty="0"/>
              <a:t>Le </a:t>
            </a:r>
            <a:r>
              <a:rPr sz="2200" i="1" dirty="0" err="1"/>
              <a:t>garçon</a:t>
            </a:r>
            <a:r>
              <a:rPr sz="2200" i="1" dirty="0"/>
              <a:t>:</a:t>
            </a:r>
            <a:r>
              <a:rPr sz="2200" dirty="0"/>
              <a:t> </a:t>
            </a:r>
            <a:r>
              <a:rPr sz="2200" dirty="0" err="1"/>
              <a:t>Mais</a:t>
            </a:r>
            <a:r>
              <a:rPr sz="2200" dirty="0"/>
              <a:t>…Je me </a:t>
            </a:r>
            <a:r>
              <a:rPr sz="2200" dirty="0" err="1"/>
              <a:t>suis</a:t>
            </a:r>
            <a:r>
              <a:rPr sz="2200" dirty="0"/>
              <a:t> mal </a:t>
            </a:r>
            <a:r>
              <a:rPr sz="2200" dirty="0" err="1"/>
              <a:t>exprimé</a:t>
            </a:r>
            <a:r>
              <a:rPr sz="2200" dirty="0"/>
              <a:t>. Je </a:t>
            </a:r>
            <a:r>
              <a:rPr sz="2200" dirty="0" err="1"/>
              <a:t>viens</a:t>
            </a:r>
            <a:r>
              <a:rPr sz="2200" dirty="0"/>
              <a:t> de </a:t>
            </a:r>
            <a:r>
              <a:rPr sz="2200" dirty="0" err="1"/>
              <a:t>vous</a:t>
            </a:r>
            <a:r>
              <a:rPr sz="2200" dirty="0"/>
              <a:t> dire que nous </a:t>
            </a:r>
            <a:r>
              <a:rPr sz="2200" dirty="0" err="1"/>
              <a:t>n'avons</a:t>
            </a:r>
            <a:r>
              <a:rPr sz="2200" dirty="0"/>
              <a:t> plus de croissants. On </a:t>
            </a:r>
            <a:r>
              <a:rPr sz="2200" dirty="0" err="1"/>
              <a:t>s'est</a:t>
            </a:r>
            <a:r>
              <a:rPr sz="2200" dirty="0"/>
              <a:t> </a:t>
            </a:r>
            <a:r>
              <a:rPr sz="2200" dirty="0" err="1"/>
              <a:t>laissé</a:t>
            </a:r>
            <a:r>
              <a:rPr sz="2200" dirty="0"/>
              <a:t> </a:t>
            </a:r>
            <a:r>
              <a:rPr sz="2200" dirty="0" err="1"/>
              <a:t>surprendre</a:t>
            </a:r>
            <a:r>
              <a:rPr sz="2200" dirty="0"/>
              <a:t>, </a:t>
            </a:r>
            <a:r>
              <a:rPr sz="2200" dirty="0" err="1"/>
              <a:t>ce</a:t>
            </a:r>
            <a:r>
              <a:rPr sz="2200" dirty="0"/>
              <a:t> </a:t>
            </a:r>
            <a:r>
              <a:rPr sz="2200" dirty="0" err="1"/>
              <a:t>matin</a:t>
            </a:r>
            <a:r>
              <a:rPr sz="2200" dirty="0"/>
              <a:t>, et on </a:t>
            </a:r>
            <a:r>
              <a:rPr sz="2200" dirty="0" err="1"/>
              <a:t>n'a</a:t>
            </a:r>
            <a:r>
              <a:rPr sz="2200" dirty="0"/>
              <a:t> plus du tout de croissants.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i="1" dirty="0"/>
              <a:t>Fernand:</a:t>
            </a:r>
            <a:r>
              <a:rPr sz="2200" dirty="0"/>
              <a:t> Ah! Ca change tout, </a:t>
            </a:r>
            <a:r>
              <a:rPr sz="2200" dirty="0" err="1"/>
              <a:t>alors</a:t>
            </a:r>
            <a:r>
              <a:rPr sz="2200" dirty="0"/>
              <a:t> </a:t>
            </a:r>
            <a:r>
              <a:rPr sz="2200" dirty="0" err="1"/>
              <a:t>là</a:t>
            </a:r>
            <a:r>
              <a:rPr sz="2200" dirty="0"/>
              <a:t>! Ca change tout! Tenez, je </a:t>
            </a:r>
            <a:r>
              <a:rPr sz="2200" dirty="0" err="1"/>
              <a:t>vais</a:t>
            </a:r>
            <a:r>
              <a:rPr sz="2200" dirty="0"/>
              <a:t> </a:t>
            </a:r>
            <a:r>
              <a:rPr sz="2200" dirty="0" err="1"/>
              <a:t>prendre</a:t>
            </a:r>
            <a:r>
              <a:rPr sz="2200" dirty="0"/>
              <a:t> </a:t>
            </a:r>
            <a:r>
              <a:rPr sz="2200" dirty="0" err="1"/>
              <a:t>autre</a:t>
            </a:r>
            <a:r>
              <a:rPr sz="2200" dirty="0"/>
              <a:t> chose </a:t>
            </a:r>
            <a:r>
              <a:rPr sz="2200" dirty="0" err="1"/>
              <a:t>alors</a:t>
            </a:r>
            <a:r>
              <a:rPr sz="2200" dirty="0"/>
              <a:t>. </a:t>
            </a:r>
            <a:r>
              <a:rPr sz="2200" dirty="0" err="1"/>
              <a:t>Donnez-moi</a:t>
            </a:r>
            <a:r>
              <a:rPr sz="2200" dirty="0"/>
              <a:t> un petit </a:t>
            </a:r>
            <a:r>
              <a:rPr sz="2200" dirty="0" err="1"/>
              <a:t>verre</a:t>
            </a:r>
            <a:r>
              <a:rPr sz="2200" dirty="0"/>
              <a:t> de </a:t>
            </a:r>
            <a:r>
              <a:rPr sz="2200" dirty="0" err="1"/>
              <a:t>lait</a:t>
            </a:r>
            <a:r>
              <a:rPr sz="2200" dirty="0"/>
              <a:t>. </a:t>
            </a:r>
            <a:r>
              <a:rPr sz="2200" dirty="0" err="1"/>
              <a:t>Vous</a:t>
            </a:r>
            <a:r>
              <a:rPr sz="2200" dirty="0"/>
              <a:t> </a:t>
            </a:r>
            <a:r>
              <a:rPr sz="2200" dirty="0" err="1"/>
              <a:t>avez</a:t>
            </a:r>
            <a:r>
              <a:rPr sz="2200" dirty="0"/>
              <a:t> du </a:t>
            </a:r>
            <a:r>
              <a:rPr sz="2200" dirty="0" err="1"/>
              <a:t>lait</a:t>
            </a:r>
            <a:r>
              <a:rPr sz="2200" dirty="0"/>
              <a:t>? Eh </a:t>
            </a:r>
            <a:r>
              <a:rPr sz="2200" dirty="0" err="1"/>
              <a:t>bien</a:t>
            </a:r>
            <a:r>
              <a:rPr sz="2200" dirty="0"/>
              <a:t>, </a:t>
            </a:r>
            <a:r>
              <a:rPr sz="2200" dirty="0" err="1"/>
              <a:t>donnez-moi</a:t>
            </a:r>
            <a:r>
              <a:rPr sz="2200" dirty="0"/>
              <a:t> un </a:t>
            </a:r>
            <a:r>
              <a:rPr sz="2200" dirty="0" err="1"/>
              <a:t>verre</a:t>
            </a:r>
            <a:r>
              <a:rPr sz="2200" dirty="0"/>
              <a:t> de </a:t>
            </a:r>
            <a:r>
              <a:rPr sz="2200" dirty="0" err="1"/>
              <a:t>lait</a:t>
            </a:r>
            <a:r>
              <a:rPr sz="2200" dirty="0"/>
              <a:t>, </a:t>
            </a:r>
            <a:r>
              <a:rPr sz="2200" dirty="0" err="1"/>
              <a:t>alors</a:t>
            </a:r>
            <a:r>
              <a:rPr sz="2200" dirty="0"/>
              <a:t>, avec </a:t>
            </a:r>
            <a:r>
              <a:rPr sz="2200" dirty="0" err="1"/>
              <a:t>deux</a:t>
            </a:r>
            <a:r>
              <a:rPr sz="2200" dirty="0"/>
              <a:t> croissants….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/>
              <a:t>Worksheet </a:t>
            </a:r>
            <a:r>
              <a:rPr lang="en-US" sz="2200" b="1" smtClean="0"/>
              <a:t> 19</a:t>
            </a:r>
            <a:endParaRPr sz="2200" dirty="0"/>
          </a:p>
        </p:txBody>
      </p:sp>
      <p:pic>
        <p:nvPicPr>
          <p:cNvPr id="947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516"/>
          <p:cNvSpPr/>
          <p:nvPr/>
        </p:nvSpPr>
        <p:spPr>
          <a:xfrm>
            <a:off x="457200" y="6268606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Shape 950"/>
          <p:cNvSpPr/>
          <p:nvPr/>
        </p:nvSpPr>
        <p:spPr>
          <a:xfrm>
            <a:off x="381000" y="1413509"/>
            <a:ext cx="8382000" cy="453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Students find a college that sends students to France for a Junior Year Abroad program. 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Together, they write a formal letter asking that their request be passed along to Junior Year abroad students in France.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Students ask about some </a:t>
            </a:r>
            <a:r>
              <a:rPr sz="2400" i="1" dirty="0"/>
              <a:t>gaffes</a:t>
            </a:r>
            <a:r>
              <a:rPr sz="2400" dirty="0"/>
              <a:t> or </a:t>
            </a:r>
            <a:r>
              <a:rPr sz="2400" i="1" dirty="0"/>
              <a:t>faux pas</a:t>
            </a:r>
            <a:r>
              <a:rPr sz="2400" dirty="0"/>
              <a:t> a student made that cemented something about French language or cultural practices or products for them.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Students use </a:t>
            </a:r>
            <a:r>
              <a:rPr sz="2400" i="1" dirty="0"/>
              <a:t>reporting skills</a:t>
            </a:r>
            <a:r>
              <a:rPr sz="2400" dirty="0"/>
              <a:t>, replacing </a:t>
            </a:r>
            <a:r>
              <a:rPr sz="2400" i="1" dirty="0"/>
              <a:t>Elle a </a:t>
            </a:r>
            <a:r>
              <a:rPr sz="2400" i="1" dirty="0" err="1"/>
              <a:t>dit</a:t>
            </a:r>
            <a:r>
              <a:rPr sz="2400" i="1" dirty="0"/>
              <a:t> “</a:t>
            </a:r>
            <a:r>
              <a:rPr sz="2400" i="1" dirty="0" err="1"/>
              <a:t>Où</a:t>
            </a:r>
            <a:r>
              <a:rPr sz="2400" i="1" dirty="0"/>
              <a:t> se </a:t>
            </a:r>
            <a:r>
              <a:rPr sz="2400" i="1" dirty="0" err="1"/>
              <a:t>trouve</a:t>
            </a:r>
            <a:r>
              <a:rPr sz="2400" i="1" dirty="0"/>
              <a:t> la </a:t>
            </a:r>
            <a:r>
              <a:rPr sz="2400" i="1" dirty="0" err="1"/>
              <a:t>salle</a:t>
            </a:r>
            <a:r>
              <a:rPr sz="2400" i="1" dirty="0"/>
              <a:t> de </a:t>
            </a:r>
            <a:r>
              <a:rPr sz="2400" i="1" dirty="0" err="1"/>
              <a:t>bains</a:t>
            </a:r>
            <a:r>
              <a:rPr sz="2400" i="1" dirty="0"/>
              <a:t>?</a:t>
            </a:r>
            <a:r>
              <a:rPr sz="2400" dirty="0"/>
              <a:t>” with </a:t>
            </a:r>
            <a:r>
              <a:rPr sz="2400" i="1" dirty="0"/>
              <a:t>Elle a </a:t>
            </a:r>
            <a:r>
              <a:rPr sz="2400" i="1" dirty="0" err="1"/>
              <a:t>dit</a:t>
            </a:r>
            <a:r>
              <a:rPr sz="2400" i="1" dirty="0"/>
              <a:t> </a:t>
            </a:r>
            <a:r>
              <a:rPr sz="2400" i="1" dirty="0" err="1"/>
              <a:t>qu’elle</a:t>
            </a:r>
            <a:r>
              <a:rPr sz="2400" i="1" dirty="0"/>
              <a:t> </a:t>
            </a:r>
            <a:r>
              <a:rPr sz="2400" i="1" dirty="0" err="1"/>
              <a:t>avait</a:t>
            </a:r>
            <a:r>
              <a:rPr sz="2400" i="1" dirty="0"/>
              <a:t> </a:t>
            </a:r>
            <a:r>
              <a:rPr sz="2400" i="1" dirty="0" err="1"/>
              <a:t>demandé</a:t>
            </a:r>
            <a:r>
              <a:rPr sz="2400" i="1" dirty="0"/>
              <a:t> </a:t>
            </a:r>
            <a:r>
              <a:rPr sz="2400" i="1" dirty="0" err="1"/>
              <a:t>où</a:t>
            </a:r>
            <a:r>
              <a:rPr sz="2400" i="1" dirty="0"/>
              <a:t> se </a:t>
            </a:r>
            <a:r>
              <a:rPr sz="2400" i="1" dirty="0" err="1"/>
              <a:t>trouve</a:t>
            </a:r>
            <a:r>
              <a:rPr sz="2400" i="1" dirty="0"/>
              <a:t> la </a:t>
            </a:r>
            <a:r>
              <a:rPr sz="2400" i="1" dirty="0" err="1"/>
              <a:t>salle</a:t>
            </a:r>
            <a:r>
              <a:rPr sz="2400" i="1" dirty="0"/>
              <a:t> de </a:t>
            </a:r>
            <a:r>
              <a:rPr sz="2400" i="1" dirty="0" err="1"/>
              <a:t>bains</a:t>
            </a:r>
            <a:r>
              <a:rPr sz="2400" i="1" dirty="0"/>
              <a:t> </a:t>
            </a:r>
            <a:r>
              <a:rPr sz="2400" i="1" dirty="0" err="1"/>
              <a:t>dans</a:t>
            </a:r>
            <a:r>
              <a:rPr sz="2400" i="1" dirty="0"/>
              <a:t> un restaurant.</a:t>
            </a:r>
          </a:p>
        </p:txBody>
      </p:sp>
      <p:pic>
        <p:nvPicPr>
          <p:cNvPr id="951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Shape 952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Post-reading: Outreach Activity to </a:t>
            </a:r>
            <a:br/>
            <a:r>
              <a:t>French-speaking Community in your region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Shape 956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Possible projects: au choix</a:t>
            </a:r>
          </a:p>
        </p:txBody>
      </p:sp>
      <p:sp>
        <p:nvSpPr>
          <p:cNvPr id="958" name="Shape 958"/>
          <p:cNvSpPr/>
          <p:nvPr/>
        </p:nvSpPr>
        <p:spPr>
          <a:xfrm>
            <a:off x="381000" y="930909"/>
            <a:ext cx="8382001" cy="525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 indent="-304800">
              <a:buSzPct val="100000"/>
              <a:buAutoNum type="alphaU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Make an etiquette guide for students going on a trip or host family stay in France. Post online for a wider online community to </a:t>
            </a:r>
            <a:r>
              <a:rPr sz="2400" dirty="0" smtClean="0"/>
              <a:t>use.</a:t>
            </a:r>
            <a:endParaRPr lang="en-US" sz="2400" dirty="0" smtClean="0"/>
          </a:p>
          <a:p>
            <a:pPr marL="457200" indent="-304800">
              <a:buSzPct val="100000"/>
              <a:buAutoNum type="alphaU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400" dirty="0"/>
          </a:p>
          <a:p>
            <a:pPr marL="152400">
              <a:buSzPct val="100000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	“</a:t>
            </a:r>
            <a:r>
              <a:rPr lang="en-US" sz="2400" smtClean="0"/>
              <a:t>Comment </a:t>
            </a:r>
            <a:r>
              <a:rPr lang="en-US" sz="2400" dirty="0" err="1"/>
              <a:t>é</a:t>
            </a:r>
            <a:r>
              <a:rPr lang="en-US" sz="2400" smtClean="0"/>
              <a:t>viter </a:t>
            </a:r>
            <a:r>
              <a:rPr lang="en-US" sz="2400" dirty="0" smtClean="0"/>
              <a:t>les faux pas </a:t>
            </a:r>
            <a:r>
              <a:rPr lang="en-US" sz="2400" dirty="0" err="1" smtClean="0"/>
              <a:t>en</a:t>
            </a:r>
            <a:r>
              <a:rPr lang="en-US" sz="2400" dirty="0" smtClean="0"/>
              <a:t> France”</a:t>
            </a:r>
          </a:p>
          <a:p>
            <a:pPr marL="457200" indent="-304800">
              <a:buSzPct val="100000"/>
              <a:buAutoNum type="alphaU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400" dirty="0"/>
          </a:p>
          <a:p>
            <a:pPr marL="457200" indent="-304800">
              <a:buSzPct val="100000"/>
              <a:buAutoNum type="alphaUcPeriod" startAt="2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smtClean="0"/>
              <a:t>Students </a:t>
            </a:r>
            <a:r>
              <a:rPr sz="2400" dirty="0"/>
              <a:t>write a comedy sketch about one of these </a:t>
            </a:r>
            <a:r>
              <a:rPr sz="2400" i="1" dirty="0"/>
              <a:t>faux pas</a:t>
            </a:r>
            <a:r>
              <a:rPr sz="2400" dirty="0"/>
              <a:t> in France by an American.</a:t>
            </a:r>
          </a:p>
        </p:txBody>
      </p:sp>
      <p:pic>
        <p:nvPicPr>
          <p:cNvPr id="959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Shape 962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Pre-reading:</a:t>
            </a:r>
          </a:p>
        </p:txBody>
      </p:sp>
      <p:sp>
        <p:nvSpPr>
          <p:cNvPr id="964" name="Shape 964"/>
          <p:cNvSpPr/>
          <p:nvPr/>
        </p:nvSpPr>
        <p:spPr>
          <a:xfrm>
            <a:off x="381000" y="930909"/>
            <a:ext cx="8382001" cy="56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Students make online cards about Young Adult fiction in France and classify them by genre, rating critiques they’ve read on online forums</a:t>
            </a:r>
          </a:p>
        </p:txBody>
      </p:sp>
      <p:pic>
        <p:nvPicPr>
          <p:cNvPr id="965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6" name="Screen Shot 2015-11-17 at 10.33.30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4933" y="1684836"/>
            <a:ext cx="2848134" cy="4148728"/>
          </a:xfrm>
          <a:prstGeom prst="rect">
            <a:avLst/>
          </a:prstGeom>
          <a:ln w="12700">
            <a:miter lim="400000"/>
          </a:ln>
        </p:spPr>
      </p:pic>
      <p:sp>
        <p:nvSpPr>
          <p:cNvPr id="967" name="Shape 967"/>
          <p:cNvSpPr/>
          <p:nvPr/>
        </p:nvSpPr>
        <p:spPr>
          <a:xfrm>
            <a:off x="393116" y="1684836"/>
            <a:ext cx="5105510" cy="4428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Stéphane est un ado qui a survécu au virus U4, qui a décimé 90% de la population mondiale. Il voudrait trouver les membres de sa famille, mais la société est en désordre. Il doit quitter son appartement.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Genre:</a:t>
            </a:r>
            <a:r>
              <a:t> science-fiction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Réaction des jeunes français:</a:t>
            </a:r>
            <a:r>
              <a:t> 24 pour, 2 contre sur planete-ados.net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Tips:</a:t>
            </a:r>
            <a:r>
              <a:t> 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Post online for farther-reaching French-speaking community of teens in U.S. and Canada</a:t>
            </a:r>
          </a:p>
          <a:p>
            <a:pPr marL="457200" indent="-228600">
              <a:buSzPct val="100000"/>
              <a:buFont typeface="Symbol"/>
              <a:buChar char="•"/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0"/>
              <a:t>Provide search words if needed: </a:t>
            </a:r>
            <a:r>
              <a:t>fiction jeunesse, forum ados</a:t>
            </a:r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Post-reading: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Strategy:</a:t>
            </a:r>
            <a:r>
              <a:t> Write critique of a YA book students have voted to read for a class project on a French teen </a:t>
            </a:r>
            <a:br/>
            <a:r>
              <a:t>book forum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70" name="Shape 970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Literature Lessons, Level 3</a:t>
            </a:r>
          </a:p>
        </p:txBody>
      </p:sp>
      <p:sp>
        <p:nvSpPr>
          <p:cNvPr id="971" name="Shape 971"/>
          <p:cNvSpPr/>
          <p:nvPr/>
        </p:nvSpPr>
        <p:spPr>
          <a:xfrm>
            <a:off x="381000" y="930909"/>
            <a:ext cx="4254773" cy="2374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*La bande dessinée: </a:t>
            </a:r>
            <a:r>
              <a:rPr b="1" i="1"/>
              <a:t>Persepolis</a:t>
            </a:r>
            <a:r>
              <a:rPr b="1"/>
              <a:t> </a:t>
            </a:r>
            <a:r>
              <a:t>par Marjane Satrapi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800"/>
              <a:t/>
            </a:r>
            <a:br>
              <a:rPr sz="800"/>
            </a:br>
            <a:r>
              <a:t>Worksheet: 2</a:t>
            </a:r>
            <a:r>
              <a:rPr baseline="31999"/>
              <a:t>nd</a:t>
            </a:r>
            <a:r>
              <a:t> page of reading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800"/>
              <a:t/>
            </a:r>
            <a:br>
              <a:rPr sz="800"/>
            </a:br>
            <a:r>
              <a:rPr b="1"/>
              <a:t>Strategy: Attach Intertextual Docs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800"/>
              <a:t/>
            </a:r>
            <a:br>
              <a:rPr sz="800"/>
            </a:br>
            <a:r>
              <a:rPr b="1"/>
              <a:t>Tip:</a:t>
            </a:r>
            <a:r>
              <a:t> Show carefully selected excerpts of the</a:t>
            </a:r>
            <a:r>
              <a:rPr i="1"/>
              <a:t> dessin animé</a:t>
            </a:r>
            <a:r>
              <a:t> her book was made into.</a:t>
            </a:r>
          </a:p>
        </p:txBody>
      </p:sp>
      <p:pic>
        <p:nvPicPr>
          <p:cNvPr id="972" name="image5.jpg" descr="EMCL_PP.jpg"/>
          <p:cNvPicPr>
            <a:picLocks noChangeAspect="1"/>
          </p:cNvPicPr>
          <p:nvPr/>
        </p:nvPicPr>
        <p:blipFill>
          <a:blip r:embed="rId2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368_U6_TEB3_P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6495" y="1293787"/>
            <a:ext cx="3371510" cy="437793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516"/>
          <p:cNvSpPr/>
          <p:nvPr/>
        </p:nvSpPr>
        <p:spPr>
          <a:xfrm>
            <a:off x="457200" y="6268606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Shape 976"/>
          <p:cNvSpPr/>
          <p:nvPr/>
        </p:nvSpPr>
        <p:spPr>
          <a:xfrm>
            <a:off x="381000" y="1413509"/>
            <a:ext cx="8382000" cy="453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/>
              <a:t>Definition: Enriches the examined text with corollary materials, such as: 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B0F0"/>
                </a:solidFill>
              </a:rPr>
              <a:t>Newspapers, magazines, or TV reports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B0F0"/>
                </a:solidFill>
              </a:rPr>
              <a:t>Novels, poems or plays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B0F0"/>
                </a:solidFill>
              </a:rPr>
              <a:t>Art or advertisements</a:t>
            </a:r>
            <a:r>
              <a:rPr sz="2400" dirty="0"/>
              <a:t/>
            </a:r>
            <a:br>
              <a:rPr sz="2400" dirty="0"/>
            </a:br>
            <a:endParaRPr sz="24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/>
              <a:t>These materials help students understand the cultural, social, and historical contexts of a literary selection.</a:t>
            </a:r>
          </a:p>
        </p:txBody>
      </p:sp>
      <p:pic>
        <p:nvPicPr>
          <p:cNvPr id="977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Shape 978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Approach: Intertextual Reading Project (also works well for </a:t>
            </a:r>
            <a:r>
              <a:rPr i="1" dirty="0"/>
              <a:t>Le Bourgeois </a:t>
            </a:r>
            <a:r>
              <a:rPr i="1" dirty="0" err="1"/>
              <a:t>gentilhomme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The Goals for Sample Art Lessons for Level 1</a:t>
            </a:r>
          </a:p>
        </p:txBody>
      </p:sp>
      <p:sp>
        <p:nvSpPr>
          <p:cNvPr id="243" name="Shape 243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Reflection: </a:t>
            </a:r>
            <a:r>
              <a:rPr dirty="0" smtClean="0"/>
              <a:t>Ma </a:t>
            </a:r>
            <a:r>
              <a:rPr dirty="0" err="1"/>
              <a:t>journée</a:t>
            </a:r>
            <a:r>
              <a:rPr dirty="0"/>
              <a:t> </a:t>
            </a:r>
            <a:r>
              <a:rPr dirty="0" err="1"/>
              <a:t>comme</a:t>
            </a:r>
            <a:r>
              <a:rPr dirty="0"/>
              <a:t> artiste</a:t>
            </a:r>
          </a:p>
        </p:txBody>
      </p:sp>
      <p:sp>
        <p:nvSpPr>
          <p:cNvPr id="245" name="Shape 245"/>
          <p:cNvSpPr/>
          <p:nvPr/>
        </p:nvSpPr>
        <p:spPr>
          <a:xfrm>
            <a:off x="254000" y="1003300"/>
            <a:ext cx="8229600" cy="75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Encerclez ou complétez  pour décrire votre experience artistique.</a:t>
            </a:r>
          </a:p>
        </p:txBody>
      </p:sp>
      <p:sp>
        <p:nvSpPr>
          <p:cNvPr id="246" name="Shape 246"/>
          <p:cNvSpPr/>
          <p:nvPr/>
        </p:nvSpPr>
        <p:spPr>
          <a:xfrm>
            <a:off x="122207" y="1596295"/>
            <a:ext cx="8009563" cy="2060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06400" indent="-254000">
              <a:lnSpc>
                <a:spcPct val="150000"/>
              </a:lnSpc>
              <a:buSzPct val="100000"/>
              <a:buAutoNum type="arabicPeriod"/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	</a:t>
            </a:r>
            <a:r>
              <a:rPr sz="2200" dirty="0" err="1"/>
              <a:t>J’aime</a:t>
            </a:r>
            <a:r>
              <a:rPr sz="2200" dirty="0"/>
              <a:t> / Je </a:t>
            </a:r>
            <a:r>
              <a:rPr sz="2200" dirty="0" err="1"/>
              <a:t>n’aime</a:t>
            </a:r>
            <a:r>
              <a:rPr sz="2200" dirty="0"/>
              <a:t> pas </a:t>
            </a:r>
            <a:r>
              <a:rPr sz="2200" dirty="0" err="1"/>
              <a:t>peindre</a:t>
            </a:r>
            <a:r>
              <a:rPr sz="2200" dirty="0"/>
              <a:t>.</a:t>
            </a:r>
          </a:p>
          <a:p>
            <a:pPr marL="406400" indent="-254000">
              <a:lnSpc>
                <a:spcPct val="150000"/>
              </a:lnSpc>
              <a:buSzPct val="100000"/>
              <a:buAutoNum type="arabicPeriod"/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	</a:t>
            </a:r>
            <a:r>
              <a:rPr sz="2200" dirty="0" smtClean="0"/>
              <a:t>Je </a:t>
            </a:r>
            <a:r>
              <a:rPr sz="2200" dirty="0" err="1"/>
              <a:t>suis</a:t>
            </a:r>
            <a:r>
              <a:rPr sz="2200" dirty="0"/>
              <a:t> / ne </a:t>
            </a:r>
            <a:r>
              <a:rPr sz="2200" dirty="0" err="1"/>
              <a:t>suis</a:t>
            </a:r>
            <a:r>
              <a:rPr sz="2200" dirty="0"/>
              <a:t> pas </a:t>
            </a:r>
            <a:r>
              <a:rPr sz="2200" dirty="0" err="1"/>
              <a:t>satisfait</a:t>
            </a:r>
            <a:r>
              <a:rPr sz="2200" dirty="0"/>
              <a:t>(e) de mon travail.</a:t>
            </a:r>
          </a:p>
          <a:p>
            <a:pPr marL="406400" indent="-254000">
              <a:lnSpc>
                <a:spcPct val="150000"/>
              </a:lnSpc>
              <a:buSzPct val="100000"/>
              <a:buAutoNum type="arabicPeriod"/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	Je </a:t>
            </a:r>
            <a:r>
              <a:rPr sz="2200" dirty="0" err="1"/>
              <a:t>pense</a:t>
            </a:r>
            <a:r>
              <a:rPr sz="2200" dirty="0"/>
              <a:t> que la vie d’un(e) artiste </a:t>
            </a:r>
            <a:r>
              <a:rPr sz="2200" dirty="0" err="1"/>
              <a:t>est</a:t>
            </a:r>
            <a:r>
              <a:rPr sz="2200" dirty="0"/>
              <a:t>….</a:t>
            </a:r>
          </a:p>
          <a:p>
            <a:pPr marL="406400" indent="-254000">
              <a:lnSpc>
                <a:spcPct val="150000"/>
              </a:lnSpc>
              <a:buSzPct val="100000"/>
              <a:buAutoNum type="arabicPeriod"/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	Je </a:t>
            </a:r>
            <a:r>
              <a:rPr sz="2200" dirty="0" err="1"/>
              <a:t>voudrais</a:t>
            </a:r>
            <a:r>
              <a:rPr sz="2200" dirty="0"/>
              <a:t> / ne </a:t>
            </a:r>
            <a:r>
              <a:rPr sz="2200" dirty="0" err="1"/>
              <a:t>voudrais</a:t>
            </a:r>
            <a:r>
              <a:rPr sz="2200" dirty="0"/>
              <a:t> pas faire un </a:t>
            </a:r>
            <a:r>
              <a:rPr sz="2200" dirty="0" err="1"/>
              <a:t>autre</a:t>
            </a:r>
            <a:r>
              <a:rPr sz="2200" dirty="0"/>
              <a:t> </a:t>
            </a:r>
            <a:r>
              <a:rPr sz="2200" dirty="0" err="1"/>
              <a:t>projet</a:t>
            </a:r>
            <a:r>
              <a:rPr sz="2200" dirty="0"/>
              <a:t> </a:t>
            </a:r>
            <a:r>
              <a:rPr sz="2200" dirty="0" err="1"/>
              <a:t>artistique</a:t>
            </a:r>
            <a:r>
              <a:rPr sz="2200" dirty="0"/>
              <a:t>.</a:t>
            </a:r>
          </a:p>
        </p:txBody>
      </p:sp>
      <p:sp>
        <p:nvSpPr>
          <p:cNvPr id="247" name="Shape 247"/>
          <p:cNvSpPr/>
          <p:nvPr/>
        </p:nvSpPr>
        <p:spPr>
          <a:xfrm>
            <a:off x="7217242" y="5525545"/>
            <a:ext cx="154304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Worksheet </a:t>
            </a:r>
            <a:r>
              <a:rPr lang="en-US" smtClean="0"/>
              <a:t>4</a:t>
            </a: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Shape 982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83" name="Shape 983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During or </a:t>
            </a:r>
            <a:r>
              <a:rPr dirty="0" smtClean="0"/>
              <a:t>Post-reading</a:t>
            </a:r>
            <a:r>
              <a:rPr lang="en-US" dirty="0" smtClean="0"/>
              <a:t>: Intertextual Docs</a:t>
            </a:r>
            <a:endParaRPr dirty="0"/>
          </a:p>
        </p:txBody>
      </p:sp>
      <p:sp>
        <p:nvSpPr>
          <p:cNvPr id="984" name="Shape 984"/>
          <p:cNvSpPr/>
          <p:nvPr/>
        </p:nvSpPr>
        <p:spPr>
          <a:xfrm>
            <a:off x="381000" y="930909"/>
            <a:ext cx="8382001" cy="525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defRPr sz="23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Interpretive Communication/Presentational Speaking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Each member of a group contributes to the task of finding </a:t>
            </a:r>
            <a:r>
              <a:rPr sz="2400" b="1" dirty="0"/>
              <a:t>corollary materials</a:t>
            </a:r>
            <a:r>
              <a:rPr sz="2400" dirty="0"/>
              <a:t>, based on the questions their group comes up with.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Students look for </a:t>
            </a:r>
            <a:r>
              <a:rPr sz="2400" b="1" dirty="0"/>
              <a:t>common words, images, ideas,</a:t>
            </a:r>
            <a:r>
              <a:rPr sz="2400" dirty="0"/>
              <a:t> etc. across the materials and present their collection to the class.</a:t>
            </a:r>
          </a:p>
        </p:txBody>
      </p:sp>
      <p:pic>
        <p:nvPicPr>
          <p:cNvPr id="985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Shape 988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89" name="Shape 989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420623">
              <a:defRPr sz="2576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Francophone Literature: Making Cultural Inferences</a:t>
            </a:r>
          </a:p>
          <a:p>
            <a:pPr algn="ctr" defTabSz="420623">
              <a:defRPr sz="2576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During Reading Strategy</a:t>
            </a:r>
          </a:p>
        </p:txBody>
      </p:sp>
      <p:pic>
        <p:nvPicPr>
          <p:cNvPr id="990" name="192_U3_TEB3_P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41810" y="1528086"/>
            <a:ext cx="3260380" cy="423362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516"/>
          <p:cNvSpPr/>
          <p:nvPr/>
        </p:nvSpPr>
        <p:spPr>
          <a:xfrm>
            <a:off x="457200" y="6268606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  <p:pic>
        <p:nvPicPr>
          <p:cNvPr id="2" name="L3U3C_p192_Rencontre_avec_lauteu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14888" y="1836371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420623">
              <a:defRPr sz="2576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Francophone Literature: Making Cultural Inferences</a:t>
            </a:r>
          </a:p>
          <a:p>
            <a:pPr algn="ctr" defTabSz="420623">
              <a:defRPr sz="2576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During Reading Strategy</a:t>
            </a:r>
          </a:p>
        </p:txBody>
      </p:sp>
      <p:pic>
        <p:nvPicPr>
          <p:cNvPr id="995" name="193_U3_TEB3_P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1810" y="1528086"/>
            <a:ext cx="3260380" cy="4233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96" name="image5.jpg" descr="EMCL_PP.jpg"/>
          <p:cNvPicPr>
            <a:picLocks noChangeAspect="1"/>
          </p:cNvPicPr>
          <p:nvPr/>
        </p:nvPicPr>
        <p:blipFill>
          <a:blip r:embed="rId5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516"/>
          <p:cNvSpPr/>
          <p:nvPr/>
        </p:nvSpPr>
        <p:spPr>
          <a:xfrm>
            <a:off x="668216" y="6124664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  <p:pic>
        <p:nvPicPr>
          <p:cNvPr id="2" name="L3U3C_p193_Ecoutez_lecture_PartB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87556" y="1528086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89000"/>
            <a:ext cx="7518401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30" name="Shape 830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smtClean="0"/>
              <a:t>ART</a:t>
            </a:r>
            <a:r>
              <a:rPr lang="en-US" dirty="0" smtClean="0"/>
              <a:t> RESOURCES</a:t>
            </a:r>
            <a:endParaRPr dirty="0"/>
          </a:p>
        </p:txBody>
      </p:sp>
      <p:sp>
        <p:nvSpPr>
          <p:cNvPr id="831" name="Shape 831"/>
          <p:cNvSpPr/>
          <p:nvPr/>
        </p:nvSpPr>
        <p:spPr>
          <a:xfrm>
            <a:off x="381000" y="1032509"/>
            <a:ext cx="8382001" cy="488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4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00" dirty="0"/>
              <a:t>Artists you may not have heard of but may enjoy:</a:t>
            </a:r>
          </a:p>
        </p:txBody>
      </p:sp>
      <p:pic>
        <p:nvPicPr>
          <p:cNvPr id="832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Shape 833"/>
          <p:cNvSpPr/>
          <p:nvPr/>
        </p:nvSpPr>
        <p:spPr>
          <a:xfrm>
            <a:off x="381000" y="1540509"/>
            <a:ext cx="8382001" cy="2000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numCol="3" spcCol="419100">
            <a:normAutofit lnSpcReduction="10000"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Amrouche, Philippe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Aor, Del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Arickx, Lydie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Autard, Georges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Ayroles, Franck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Barbier, Georges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Bonnard, Pierre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Buffet, Bernard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Cheret, Jules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Coussens, Armand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Delauney, Robert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Derain, André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Fournier, Alfred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Léger, Fernand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Lhote, André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Marec, Victor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Masson, André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Mathieu, Georges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Roll, Alfred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Rucki, Jean Lambert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Saint Clair, Henri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Tanguy, Yves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Troyon, Constant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Vuillard, Édouard</a:t>
            </a:r>
          </a:p>
        </p:txBody>
      </p:sp>
      <p:sp>
        <p:nvSpPr>
          <p:cNvPr id="834" name="Shape 834"/>
          <p:cNvSpPr/>
          <p:nvPr/>
        </p:nvSpPr>
        <p:spPr>
          <a:xfrm>
            <a:off x="363259" y="3622545"/>
            <a:ext cx="8417481" cy="214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b="1" dirty="0"/>
              <a:t>Tip:</a:t>
            </a:r>
            <a:r>
              <a:rPr sz="1600" dirty="0"/>
              <a:t> Ask students to classify the painters by movement with a presentation using an online presentational tool.</a:t>
            </a:r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00" dirty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b="1" dirty="0">
                <a:solidFill>
                  <a:srgbClr val="C00000"/>
                </a:solidFill>
              </a:rPr>
              <a:t>Artists’ information:</a:t>
            </a:r>
            <a:r>
              <a:rPr sz="1600" dirty="0"/>
              <a:t> jesuismort.com (artist bios), histoiredel’art.net (art movements, videos, analysis), le monde des arts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00" dirty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b="1" dirty="0">
                <a:solidFill>
                  <a:srgbClr val="C00000"/>
                </a:solidFill>
              </a:rPr>
              <a:t>Coloring Books:</a:t>
            </a:r>
            <a:r>
              <a:rPr sz="1600" dirty="0"/>
              <a:t> enchantedlearning.com/artists/</a:t>
            </a:r>
            <a:r>
              <a:rPr sz="1600" dirty="0" err="1"/>
              <a:t>france</a:t>
            </a:r>
            <a:r>
              <a:rPr sz="1600" dirty="0"/>
              <a:t>, pomegranate.com (“Impressionist Masterpieces from the </a:t>
            </a:r>
            <a:r>
              <a:rPr sz="1600" dirty="0" err="1"/>
              <a:t>Musée</a:t>
            </a:r>
            <a:r>
              <a:rPr sz="1600" dirty="0"/>
              <a:t> d’Orsay Coloring Book”)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89000"/>
            <a:ext cx="7518401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Shape 837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38" name="Shape 838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smtClean="0"/>
              <a:t>ART</a:t>
            </a:r>
            <a:r>
              <a:rPr lang="en-US" dirty="0" smtClean="0"/>
              <a:t> RESOURCES</a:t>
            </a:r>
            <a:endParaRPr dirty="0"/>
          </a:p>
        </p:txBody>
      </p:sp>
      <p:sp>
        <p:nvSpPr>
          <p:cNvPr id="839" name="Shape 839"/>
          <p:cNvSpPr/>
          <p:nvPr/>
        </p:nvSpPr>
        <p:spPr>
          <a:xfrm>
            <a:off x="381000" y="1032509"/>
            <a:ext cx="8636001" cy="376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85000" lnSpcReduction="20000"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Exhibits: </a:t>
            </a:r>
            <a:r>
              <a:rPr sz="2200" dirty="0"/>
              <a:t>grandpalais.fr, centrepompidou.fr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Poems about artists for more Interpretive Communication</a:t>
            </a:r>
            <a:r>
              <a:rPr sz="2200" b="1" dirty="0" smtClean="0"/>
              <a:t>:</a:t>
            </a:r>
            <a:r>
              <a:rPr lang="en-US" sz="2200" b="1" dirty="0" smtClean="0"/>
              <a:t> search words: </a:t>
            </a:r>
            <a:r>
              <a:rPr lang="en-US" sz="2200" dirty="0" err="1" smtClean="0"/>
              <a:t>poeme</a:t>
            </a:r>
            <a:r>
              <a:rPr lang="en-US" sz="2200" dirty="0" smtClean="0"/>
              <a:t> sur </a:t>
            </a:r>
            <a:r>
              <a:rPr lang="en-US" sz="2200" dirty="0" err="1" smtClean="0"/>
              <a:t>matisse</a:t>
            </a:r>
            <a:r>
              <a:rPr lang="en-US" sz="2200" dirty="0" smtClean="0"/>
              <a:t>, etc.</a:t>
            </a:r>
            <a:endParaRPr sz="22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b="1" dirty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Study of Art:</a:t>
            </a:r>
            <a:r>
              <a:rPr sz="2200" dirty="0"/>
              <a:t> artsconnected.org, </a:t>
            </a:r>
            <a:r>
              <a:rPr sz="2200" dirty="0" err="1"/>
              <a:t>edutopia</a:t>
            </a:r>
            <a:endParaRPr sz="2200" dirty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Larousse </a:t>
            </a:r>
            <a:r>
              <a:rPr sz="2200" i="1" dirty="0" err="1"/>
              <a:t>Dictionnaire</a:t>
            </a:r>
            <a:r>
              <a:rPr sz="2200" i="1" dirty="0"/>
              <a:t> de la </a:t>
            </a:r>
            <a:r>
              <a:rPr sz="2200" i="1" dirty="0" err="1"/>
              <a:t>peinture</a:t>
            </a:r>
            <a:endParaRPr sz="2200" i="1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Videos:</a:t>
            </a:r>
            <a:r>
              <a:rPr sz="2200" dirty="0"/>
              <a:t> podioguide.com, Minnesota Original (videos of many different types of artists at work)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View paintings:</a:t>
            </a:r>
            <a:r>
              <a:rPr sz="2200" dirty="0"/>
              <a:t> éternels-éclairs.fr, ibiblio.org, grandpeintres.com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Other Sources:</a:t>
            </a:r>
            <a:r>
              <a:rPr sz="2200" dirty="0"/>
              <a:t> Google Art Project, </a:t>
            </a:r>
            <a:r>
              <a:rPr sz="2200" dirty="0" err="1"/>
              <a:t>Edutopia</a:t>
            </a:r>
            <a:r>
              <a:rPr sz="2200" dirty="0"/>
              <a:t> Art </a:t>
            </a:r>
            <a:r>
              <a:rPr sz="2200" smtClean="0"/>
              <a:t>Education</a:t>
            </a:r>
            <a:r>
              <a:rPr sz="1600" smtClean="0"/>
              <a:t> </a:t>
            </a:r>
            <a:endParaRPr lang="en-US" sz="1600" smtClean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160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100" b="1" smtClean="0"/>
              <a:t>AP Art History:</a:t>
            </a:r>
            <a:r>
              <a:rPr lang="en-US" sz="2100" smtClean="0"/>
              <a:t> collegeboard.org (critical thinking, multiple choice tests)</a:t>
            </a:r>
            <a:endParaRPr lang="en-US" sz="210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00" dirty="0"/>
          </a:p>
        </p:txBody>
      </p:sp>
      <p:pic>
        <p:nvPicPr>
          <p:cNvPr id="840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89000"/>
            <a:ext cx="7518401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Shape 823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24" name="Shape 824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smtClean="0"/>
              <a:t>What if French ART and LIT aren’t you’re thing?</a:t>
            </a:r>
            <a:endParaRPr dirty="0"/>
          </a:p>
        </p:txBody>
      </p:sp>
      <p:sp>
        <p:nvSpPr>
          <p:cNvPr id="825" name="Shape 825"/>
          <p:cNvSpPr/>
          <p:nvPr/>
        </p:nvSpPr>
        <p:spPr>
          <a:xfrm>
            <a:off x="381000" y="1032509"/>
            <a:ext cx="8382001" cy="4699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Have students connect to a subject area you’re passionate about: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 smtClean="0"/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Architecture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Dance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Music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Nature and the environment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Politics and civic engagement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Social justice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Theater 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b="1" dirty="0" smtClean="0"/>
          </a:p>
        </p:txBody>
      </p:sp>
      <p:pic>
        <p:nvPicPr>
          <p:cNvPr id="826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Resources: Art</a:t>
            </a:r>
          </a:p>
        </p:txBody>
      </p:sp>
      <p:sp>
        <p:nvSpPr>
          <p:cNvPr id="1000" name="Shape 1000"/>
          <p:cNvSpPr/>
          <p:nvPr/>
        </p:nvSpPr>
        <p:spPr>
          <a:xfrm>
            <a:off x="1550259" y="2903643"/>
            <a:ext cx="6043482" cy="97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A</a:t>
            </a:r>
            <a:r>
              <a:rPr dirty="0" smtClean="0"/>
              <a:t>udio files</a:t>
            </a:r>
            <a:r>
              <a:rPr lang="en-US" dirty="0" smtClean="0"/>
              <a:t>, </a:t>
            </a:r>
            <a:r>
              <a:rPr dirty="0" smtClean="0"/>
              <a:t>worksheets</a:t>
            </a:r>
            <a:r>
              <a:rPr lang="en-US" dirty="0" smtClean="0"/>
              <a:t> and pdfs</a:t>
            </a:r>
            <a:r>
              <a:rPr dirty="0" smtClean="0"/>
              <a:t> </a:t>
            </a:r>
            <a:r>
              <a:rPr lang="en-US" dirty="0" smtClean="0"/>
              <a:t>coming soon!</a:t>
            </a:r>
            <a:endParaRPr dirty="0"/>
          </a:p>
        </p:txBody>
      </p:sp>
      <p:pic>
        <p:nvPicPr>
          <p:cNvPr id="1001" name="image5.jpg" descr="EMCL_PP.jpg"/>
          <p:cNvPicPr>
            <a:picLocks noChangeAspect="1"/>
          </p:cNvPicPr>
          <p:nvPr/>
        </p:nvPicPr>
        <p:blipFill>
          <a:blip r:embed="rId2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The Goals for Sample Art Lessons for Level 1</a:t>
            </a:r>
          </a:p>
        </p:txBody>
      </p:sp>
      <p:sp>
        <p:nvSpPr>
          <p:cNvPr id="252" name="Shape 252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Visitons le musée-d’Orsay! : Activité 1</a:t>
            </a:r>
          </a:p>
        </p:txBody>
      </p:sp>
      <p:sp>
        <p:nvSpPr>
          <p:cNvPr id="254" name="Shape 254"/>
          <p:cNvSpPr/>
          <p:nvPr/>
        </p:nvSpPr>
        <p:spPr>
          <a:xfrm>
            <a:off x="381000" y="990600"/>
            <a:ext cx="8229600" cy="97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defTabSz="452627">
              <a:lnSpc>
                <a:spcPct val="150000"/>
              </a:lnSpc>
              <a:spcBef>
                <a:spcPts val="500"/>
              </a:spcBef>
              <a:defRPr sz="2574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Interpretive Communication/Presentational Writing</a:t>
            </a:r>
          </a:p>
          <a:p>
            <a:pPr defTabSz="452627">
              <a:defRPr sz="2178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Connecting to Art Appreciation</a:t>
            </a:r>
          </a:p>
        </p:txBody>
      </p:sp>
      <p:sp>
        <p:nvSpPr>
          <p:cNvPr id="255" name="Shape 255"/>
          <p:cNvSpPr/>
          <p:nvPr/>
        </p:nvSpPr>
        <p:spPr>
          <a:xfrm>
            <a:off x="381000" y="2019300"/>
            <a:ext cx="8229600" cy="4219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 lnSpcReduction="10000"/>
          </a:bodyPr>
          <a:lstStyle/>
          <a:p>
            <a:pPr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Pedagogy: Blended Learning; Strategy: Setting the stage for an examination of 19</a:t>
            </a:r>
            <a:r>
              <a:rPr lang="en-US" baseline="30000" dirty="0" smtClean="0"/>
              <a:t>th</a:t>
            </a:r>
            <a:r>
              <a:rPr lang="en-US" dirty="0" smtClean="0"/>
              <a:t>-century art</a:t>
            </a:r>
            <a:endParaRPr dirty="0"/>
          </a:p>
          <a:p>
            <a:pPr>
              <a:tabLst>
                <a:tab pos="749300" algn="r"/>
                <a:tab pos="863600" algn="l"/>
                <a:tab pos="6489700" algn="l"/>
              </a:tabLst>
              <a:defRPr sz="1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1.	</a:t>
            </a:r>
            <a:r>
              <a:rPr dirty="0" err="1"/>
              <a:t>Allez</a:t>
            </a:r>
            <a:r>
              <a:rPr dirty="0"/>
              <a:t> à: </a:t>
            </a:r>
            <a:r>
              <a:rPr u="sng" dirty="0" err="1"/>
              <a:t>Œuvres</a:t>
            </a:r>
            <a:r>
              <a:rPr u="sng" dirty="0"/>
              <a:t> </a:t>
            </a:r>
            <a:r>
              <a:rPr u="sng" dirty="0" err="1"/>
              <a:t>commentées</a:t>
            </a:r>
            <a:endParaRPr u="sng" dirty="0"/>
          </a:p>
          <a:p>
            <a:pPr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2.	</a:t>
            </a:r>
            <a:r>
              <a:rPr dirty="0" err="1"/>
              <a:t>Écrivez</a:t>
            </a:r>
            <a:r>
              <a:rPr dirty="0"/>
              <a:t> les </a:t>
            </a:r>
            <a:r>
              <a:rPr dirty="0" err="1"/>
              <a:t>titres</a:t>
            </a:r>
            <a:r>
              <a:rPr dirty="0"/>
              <a:t> de 4-5 tableaux que </a:t>
            </a:r>
            <a:r>
              <a:rPr dirty="0" err="1"/>
              <a:t>vous</a:t>
            </a:r>
            <a:r>
              <a:rPr dirty="0"/>
              <a:t> </a:t>
            </a:r>
            <a:r>
              <a:rPr dirty="0" err="1"/>
              <a:t>aimez</a:t>
            </a:r>
            <a:r>
              <a:rPr dirty="0"/>
              <a:t>.</a:t>
            </a:r>
          </a:p>
          <a:p>
            <a:pPr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3.	</a:t>
            </a:r>
            <a:r>
              <a:rPr dirty="0" err="1"/>
              <a:t>Notez</a:t>
            </a:r>
            <a:r>
              <a:rPr dirty="0"/>
              <a:t> </a:t>
            </a:r>
            <a:r>
              <a:rPr dirty="0" err="1"/>
              <a:t>aussi</a:t>
            </a:r>
            <a:r>
              <a:rPr dirty="0"/>
              <a:t> les </a:t>
            </a:r>
            <a:r>
              <a:rPr dirty="0" err="1"/>
              <a:t>noms</a:t>
            </a:r>
            <a:r>
              <a:rPr dirty="0"/>
              <a:t> de </a:t>
            </a:r>
            <a:r>
              <a:rPr dirty="0" err="1"/>
              <a:t>ces</a:t>
            </a:r>
            <a:r>
              <a:rPr dirty="0"/>
              <a:t> artistes.</a:t>
            </a:r>
          </a:p>
          <a:p>
            <a:pPr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4.	</a:t>
            </a:r>
            <a:r>
              <a:rPr dirty="0" err="1"/>
              <a:t>Écrivez</a:t>
            </a:r>
            <a:r>
              <a:rPr dirty="0"/>
              <a:t> </a:t>
            </a:r>
            <a:r>
              <a:rPr dirty="0" err="1"/>
              <a:t>l’année</a:t>
            </a:r>
            <a:r>
              <a:rPr dirty="0"/>
              <a:t> du tableau.</a:t>
            </a:r>
          </a:p>
          <a:p>
            <a:pPr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5.	</a:t>
            </a:r>
            <a:r>
              <a:rPr dirty="0" err="1"/>
              <a:t>Envoyez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carte </a:t>
            </a:r>
            <a:r>
              <a:rPr dirty="0" err="1"/>
              <a:t>virtuelle</a:t>
            </a:r>
            <a:r>
              <a:rPr dirty="0"/>
              <a:t> de Paris.</a:t>
            </a:r>
          </a:p>
          <a:p>
            <a:pPr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	Search words: </a:t>
            </a:r>
            <a:r>
              <a:rPr dirty="0" err="1"/>
              <a:t>envoyez</a:t>
            </a:r>
            <a:r>
              <a:rPr dirty="0"/>
              <a:t> carte </a:t>
            </a:r>
            <a:r>
              <a:rPr dirty="0" err="1"/>
              <a:t>virtuelles</a:t>
            </a:r>
            <a:r>
              <a:rPr dirty="0"/>
              <a:t> de </a:t>
            </a:r>
            <a:r>
              <a:rPr dirty="0" err="1"/>
              <a:t>paris</a:t>
            </a:r>
            <a:r>
              <a:rPr dirty="0"/>
              <a:t> </a:t>
            </a:r>
            <a:r>
              <a:rPr dirty="0" err="1"/>
              <a:t>gratuite</a:t>
            </a:r>
            <a:r>
              <a:rPr dirty="0"/>
              <a:t/>
            </a:r>
            <a:br>
              <a:rPr dirty="0"/>
            </a:br>
            <a:r>
              <a:rPr dirty="0"/>
              <a:t>		</a:t>
            </a:r>
            <a:r>
              <a:rPr sz="1300" dirty="0"/>
              <a:t>Tip: </a:t>
            </a:r>
            <a:r>
              <a:rPr sz="1300" b="0" dirty="0"/>
              <a:t>Ask students to pick an e-card that is in some way artistic.</a:t>
            </a:r>
          </a:p>
          <a:p>
            <a:pPr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6.	</a:t>
            </a:r>
            <a:r>
              <a:rPr dirty="0" err="1"/>
              <a:t>Envoyez</a:t>
            </a:r>
            <a:r>
              <a:rPr dirty="0"/>
              <a:t> </a:t>
            </a:r>
            <a:r>
              <a:rPr dirty="0" err="1"/>
              <a:t>votre</a:t>
            </a:r>
            <a:r>
              <a:rPr dirty="0"/>
              <a:t> carte à un(e) </a:t>
            </a:r>
            <a:r>
              <a:rPr dirty="0" err="1"/>
              <a:t>camarade</a:t>
            </a:r>
            <a:r>
              <a:rPr dirty="0"/>
              <a:t> de </a:t>
            </a:r>
            <a:r>
              <a:rPr lang="en-US" dirty="0" err="1" smtClean="0"/>
              <a:t>cl</a:t>
            </a:r>
            <a:r>
              <a:rPr dirty="0" err="1" smtClean="0"/>
              <a:t>asse</a:t>
            </a:r>
            <a:r>
              <a:rPr dirty="0"/>
              <a:t>, </a:t>
            </a:r>
            <a:r>
              <a:rPr dirty="0" err="1"/>
              <a:t>N’oubliez</a:t>
            </a:r>
            <a:r>
              <a:rPr dirty="0"/>
              <a:t> pas de (d’):</a:t>
            </a:r>
          </a:p>
          <a:p>
            <a:pPr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	• </a:t>
            </a:r>
            <a:r>
              <a:rPr dirty="0" err="1"/>
              <a:t>Suivre</a:t>
            </a:r>
            <a:r>
              <a:rPr dirty="0"/>
              <a:t> les directions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ligne</a:t>
            </a:r>
            <a:r>
              <a:rPr dirty="0"/>
              <a:t>.</a:t>
            </a:r>
          </a:p>
          <a:p>
            <a:pPr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	• </a:t>
            </a:r>
            <a:r>
              <a:rPr dirty="0" err="1"/>
              <a:t>Commencez</a:t>
            </a:r>
            <a:r>
              <a:rPr dirty="0"/>
              <a:t> avec </a:t>
            </a:r>
            <a:r>
              <a:rPr u="sng" dirty="0"/>
              <a:t>Cher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</a:t>
            </a:r>
            <a:r>
              <a:rPr u="sng" dirty="0" err="1"/>
              <a:t>Chère</a:t>
            </a:r>
            <a:r>
              <a:rPr dirty="0"/>
              <a:t> + le </a:t>
            </a:r>
            <a:r>
              <a:rPr dirty="0" err="1"/>
              <a:t>prénom</a:t>
            </a:r>
            <a:r>
              <a:rPr dirty="0"/>
              <a:t> de </a:t>
            </a:r>
            <a:r>
              <a:rPr dirty="0" err="1"/>
              <a:t>votre</a:t>
            </a:r>
            <a:r>
              <a:rPr dirty="0"/>
              <a:t> </a:t>
            </a:r>
            <a:r>
              <a:rPr dirty="0" err="1"/>
              <a:t>ami</a:t>
            </a:r>
            <a:r>
              <a:rPr dirty="0"/>
              <a:t>(e).</a:t>
            </a:r>
          </a:p>
          <a:p>
            <a:pPr lvl="3" indent="685800"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	• </a:t>
            </a:r>
            <a:r>
              <a:rPr dirty="0" err="1"/>
              <a:t>Parlez</a:t>
            </a:r>
            <a:r>
              <a:rPr dirty="0"/>
              <a:t> de </a:t>
            </a:r>
            <a:r>
              <a:rPr dirty="0" err="1"/>
              <a:t>votre</a:t>
            </a:r>
            <a:r>
              <a:rPr dirty="0"/>
              <a:t> </a:t>
            </a:r>
            <a:r>
              <a:rPr dirty="0" err="1"/>
              <a:t>visite</a:t>
            </a:r>
            <a:r>
              <a:rPr dirty="0"/>
              <a:t> au </a:t>
            </a:r>
            <a:r>
              <a:rPr dirty="0" err="1"/>
              <a:t>musée</a:t>
            </a:r>
            <a:r>
              <a:rPr dirty="0"/>
              <a:t> d’Orsay. </a:t>
            </a:r>
            <a:r>
              <a:rPr dirty="0" err="1"/>
              <a:t>Incluyez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description de </a:t>
            </a:r>
            <a:r>
              <a:rPr dirty="0" err="1"/>
              <a:t>votre</a:t>
            </a:r>
            <a:r>
              <a:rPr dirty="0"/>
              <a:t>   </a:t>
            </a:r>
            <a:br>
              <a:rPr dirty="0"/>
            </a:br>
            <a:r>
              <a:rPr dirty="0"/>
              <a:t>     </a:t>
            </a:r>
            <a:r>
              <a:rPr lang="en-US" dirty="0" smtClean="0"/>
              <a:t>		</a:t>
            </a:r>
            <a:r>
              <a:rPr dirty="0" smtClean="0"/>
              <a:t>tableau </a:t>
            </a:r>
            <a:r>
              <a:rPr dirty="0" err="1" smtClean="0"/>
              <a:t>préféré</a:t>
            </a:r>
            <a:r>
              <a:rPr lang="en-US" dirty="0" smtClean="0"/>
              <a:t>: </a:t>
            </a:r>
            <a:r>
              <a:rPr lang="en-US" dirty="0" err="1" smtClean="0"/>
              <a:t>titre</a:t>
            </a:r>
            <a:r>
              <a:rPr lang="en-US" dirty="0" smtClean="0"/>
              <a:t>, artiste, </a:t>
            </a:r>
            <a:r>
              <a:rPr lang="en-US" dirty="0" err="1" smtClean="0"/>
              <a:t>ann</a:t>
            </a:r>
            <a:r>
              <a:rPr lang="en-US" dirty="0" err="1"/>
              <a:t>é</a:t>
            </a:r>
            <a:r>
              <a:rPr lang="en-US" dirty="0" err="1" smtClean="0"/>
              <a:t>e</a:t>
            </a:r>
            <a:r>
              <a:rPr lang="en-US" dirty="0" smtClean="0"/>
              <a:t>, petite </a:t>
            </a:r>
            <a:r>
              <a:rPr lang="en-US" smtClean="0"/>
              <a:t>description.</a:t>
            </a:r>
            <a:endParaRPr dirty="0"/>
          </a:p>
          <a:p>
            <a:pPr>
              <a:lnSpc>
                <a:spcPct val="120000"/>
              </a:lnSpc>
              <a:tabLst>
                <a:tab pos="749300" algn="r"/>
                <a:tab pos="863600" algn="l"/>
                <a:tab pos="6489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	• </a:t>
            </a:r>
            <a:r>
              <a:rPr dirty="0" err="1"/>
              <a:t>Donnez</a:t>
            </a:r>
            <a:r>
              <a:rPr dirty="0"/>
              <a:t> </a:t>
            </a:r>
            <a:r>
              <a:rPr dirty="0" err="1"/>
              <a:t>votre</a:t>
            </a:r>
            <a:r>
              <a:rPr dirty="0"/>
              <a:t> opinion du </a:t>
            </a:r>
            <a:r>
              <a:rPr dirty="0" err="1"/>
              <a:t>musée</a:t>
            </a:r>
            <a:r>
              <a:rPr dirty="0"/>
              <a:t>.</a:t>
            </a:r>
          </a:p>
        </p:txBody>
      </p:sp>
      <p:sp>
        <p:nvSpPr>
          <p:cNvPr id="256" name="Shape 256"/>
          <p:cNvSpPr/>
          <p:nvPr/>
        </p:nvSpPr>
        <p:spPr>
          <a:xfrm>
            <a:off x="7217242" y="5703345"/>
            <a:ext cx="154304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Worksheet </a:t>
            </a:r>
            <a:r>
              <a:rPr lang="en-US" smtClean="0"/>
              <a:t>5</a:t>
            </a: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tv</a:t>
            </a:r>
          </a:p>
        </p:txBody>
      </p:sp>
      <p:sp>
        <p:nvSpPr>
          <p:cNvPr id="261" name="Shape 261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Visitons le musée-d’Orsay! : Activité 2</a:t>
            </a:r>
          </a:p>
        </p:txBody>
      </p:sp>
      <p:sp>
        <p:nvSpPr>
          <p:cNvPr id="263" name="Shape 263"/>
          <p:cNvSpPr/>
          <p:nvPr/>
        </p:nvSpPr>
        <p:spPr>
          <a:xfrm>
            <a:off x="215900" y="990600"/>
            <a:ext cx="8762989" cy="1821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 smtClean="0"/>
              <a:t>Pedagogy</a:t>
            </a:r>
            <a:r>
              <a:rPr b="1" dirty="0"/>
              <a:t>: </a:t>
            </a:r>
            <a:r>
              <a:rPr dirty="0"/>
              <a:t>Blended </a:t>
            </a:r>
            <a:r>
              <a:rPr dirty="0" smtClean="0"/>
              <a:t>Learning</a:t>
            </a:r>
            <a:r>
              <a:rPr lang="en-US" dirty="0" smtClean="0"/>
              <a:t> </a:t>
            </a:r>
            <a:r>
              <a:rPr lang="en-US" b="1" dirty="0" smtClean="0"/>
              <a:t>Strategy</a:t>
            </a:r>
            <a:r>
              <a:rPr lang="en-US" dirty="0" smtClean="0"/>
              <a:t>: Students describe 19</a:t>
            </a:r>
            <a:r>
              <a:rPr lang="en-US" baseline="30000" dirty="0" smtClean="0"/>
              <a:t>th</a:t>
            </a:r>
            <a:r>
              <a:rPr lang="en-US" dirty="0" smtClean="0"/>
              <a:t>-century art in their own words</a:t>
            </a:r>
            <a:endParaRPr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b="1" dirty="0" err="1"/>
              <a:t>Quelles</a:t>
            </a:r>
            <a:r>
              <a:rPr sz="2000" b="1" dirty="0"/>
              <a:t> </a:t>
            </a:r>
            <a:r>
              <a:rPr sz="2000" b="1" dirty="0" err="1"/>
              <a:t>sont</a:t>
            </a:r>
            <a:r>
              <a:rPr sz="2000" b="1" dirty="0"/>
              <a:t> </a:t>
            </a:r>
            <a:r>
              <a:rPr sz="2000" b="1" dirty="0" err="1"/>
              <a:t>vos</a:t>
            </a:r>
            <a:r>
              <a:rPr sz="2000" b="1" dirty="0"/>
              <a:t> impressions de la vie pendant le 19</a:t>
            </a:r>
            <a:r>
              <a:rPr sz="2000" b="1" baseline="31999" dirty="0"/>
              <a:t>e </a:t>
            </a:r>
            <a:r>
              <a:rPr sz="2000" b="1" dirty="0"/>
              <a:t>siècle? </a:t>
            </a:r>
            <a:r>
              <a:rPr sz="2000" b="1" dirty="0" err="1"/>
              <a:t>Faites</a:t>
            </a:r>
            <a:r>
              <a:rPr sz="2000" b="1" dirty="0"/>
              <a:t> un “Word Cloud.”</a:t>
            </a:r>
          </a:p>
        </p:txBody>
      </p:sp>
      <p:pic>
        <p:nvPicPr>
          <p:cNvPr id="26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9253" y="2646590"/>
            <a:ext cx="6665494" cy="3342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The Goals for Sample Art Lessons for Level 1</a:t>
            </a:r>
          </a:p>
        </p:txBody>
      </p:sp>
      <p:pic>
        <p:nvPicPr>
          <p:cNvPr id="2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180" y="709959"/>
            <a:ext cx="4991033" cy="614895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5164306" y="2345203"/>
            <a:ext cx="3642691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Culture themes: la bourgeoisie vs. la </a:t>
            </a:r>
            <a:r>
              <a:rPr dirty="0" err="1"/>
              <a:t>classe</a:t>
            </a:r>
            <a:r>
              <a:rPr dirty="0"/>
              <a:t> </a:t>
            </a:r>
            <a:r>
              <a:rPr dirty="0" err="1"/>
              <a:t>ouvrière</a:t>
            </a:r>
            <a:r>
              <a:rPr dirty="0"/>
              <a:t>; le </a:t>
            </a:r>
            <a:r>
              <a:rPr dirty="0" err="1"/>
              <a:t>rôle</a:t>
            </a:r>
            <a:r>
              <a:rPr dirty="0"/>
              <a:t> de </a:t>
            </a:r>
            <a:r>
              <a:rPr/>
              <a:t>la </a:t>
            </a:r>
            <a:r>
              <a:rPr smtClean="0"/>
              <a:t>femme</a:t>
            </a:r>
            <a:r>
              <a:rPr lang="en-US" smtClean="0"/>
              <a:t>; les classes sociales</a:t>
            </a:r>
            <a:endParaRPr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 smtClean="0"/>
              <a:t>Langu</a:t>
            </a:r>
            <a:r>
              <a:rPr lang="en-US" b="1" dirty="0" smtClean="0"/>
              <a:t>ag</a:t>
            </a:r>
            <a:r>
              <a:rPr b="1" dirty="0" smtClean="0"/>
              <a:t>e </a:t>
            </a:r>
            <a:r>
              <a:rPr b="1" dirty="0"/>
              <a:t>development</a:t>
            </a:r>
            <a:r>
              <a:rPr b="1"/>
              <a:t>:</a:t>
            </a:r>
            <a:r>
              <a:rPr/>
              <a:t> </a:t>
            </a:r>
            <a:r>
              <a:rPr lang="en-US" smtClean="0"/>
              <a:t>Students </a:t>
            </a:r>
            <a:r>
              <a:rPr smtClean="0"/>
              <a:t>describ</a:t>
            </a:r>
            <a:r>
              <a:rPr lang="en-US" dirty="0" smtClean="0"/>
              <a:t>e</a:t>
            </a:r>
            <a:r>
              <a:rPr dirty="0" smtClean="0"/>
              <a:t> </a:t>
            </a:r>
            <a:r>
              <a:rPr lang="en-US" dirty="0" smtClean="0"/>
              <a:t>what 19</a:t>
            </a:r>
            <a:r>
              <a:rPr lang="en-US" baseline="30000" dirty="0" smtClean="0"/>
              <a:t>th</a:t>
            </a:r>
            <a:r>
              <a:rPr lang="en-US" dirty="0" smtClean="0"/>
              <a:t> century people like to do</a:t>
            </a:r>
            <a:r>
              <a:rPr smtClean="0"/>
              <a:t>, </a:t>
            </a:r>
            <a:r>
              <a:rPr lang="en-US" smtClean="0"/>
              <a:t>and use comparisons</a:t>
            </a:r>
            <a:endParaRPr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Art instruction:</a:t>
            </a:r>
            <a:r>
              <a:rPr dirty="0"/>
              <a:t> </a:t>
            </a:r>
            <a:r>
              <a:rPr lang="en-US" dirty="0" smtClean="0"/>
              <a:t>students familiarize themselves with well-known artists and their works</a:t>
            </a:r>
            <a:endParaRPr dirty="0"/>
          </a:p>
        </p:txBody>
      </p:sp>
      <p:sp>
        <p:nvSpPr>
          <p:cNvPr id="270" name="Shape 270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Iceberg Model of Culture</a:t>
            </a:r>
          </a:p>
        </p:txBody>
      </p:sp>
      <p:pic>
        <p:nvPicPr>
          <p:cNvPr id="272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400" y="1560483"/>
            <a:ext cx="6728565" cy="49214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in</a:t>
            </a:r>
            <a:r>
              <a:rPr dirty="0" err="1" smtClean="0"/>
              <a:t>The</a:t>
            </a:r>
            <a:r>
              <a:rPr dirty="0" smtClean="0"/>
              <a:t> </a:t>
            </a:r>
            <a:r>
              <a:rPr dirty="0"/>
              <a:t>Goals for Sample Art Lessons for Level 1</a:t>
            </a:r>
          </a:p>
        </p:txBody>
      </p:sp>
      <p:sp>
        <p:nvSpPr>
          <p:cNvPr id="276" name="Shape 276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0" y="-195262"/>
            <a:ext cx="9144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Qu’est-ce</a:t>
            </a:r>
            <a:r>
              <a:rPr dirty="0"/>
              <a:t> que les gens du 19</a:t>
            </a:r>
            <a:r>
              <a:rPr baseline="31999" dirty="0"/>
              <a:t>e </a:t>
            </a:r>
            <a:r>
              <a:rPr dirty="0"/>
              <a:t>siècle </a:t>
            </a:r>
            <a:r>
              <a:rPr dirty="0" err="1"/>
              <a:t>aiment</a:t>
            </a:r>
            <a:r>
              <a:rPr dirty="0"/>
              <a:t> faire?</a:t>
            </a:r>
          </a:p>
        </p:txBody>
      </p:sp>
      <p:pic>
        <p:nvPicPr>
          <p:cNvPr id="27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533" y="2263339"/>
            <a:ext cx="4638508" cy="233132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242932" y="4584321"/>
            <a:ext cx="463850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Courses à Longchamps,</a:t>
            </a:r>
            <a:r>
              <a:t> Manet, Édouard, 1864.</a:t>
            </a:r>
          </a:p>
        </p:txBody>
      </p:sp>
      <p:pic>
        <p:nvPicPr>
          <p:cNvPr id="280" name="Screen Shot 2015-11-16 at 8.44.35 PM.png"/>
          <p:cNvPicPr>
            <a:picLocks noChangeAspect="1"/>
          </p:cNvPicPr>
          <p:nvPr/>
        </p:nvPicPr>
        <p:blipFill>
          <a:blip r:embed="rId4">
            <a:extLst/>
          </a:blip>
          <a:srcRect t="219" b="219"/>
          <a:stretch>
            <a:fillRect/>
          </a:stretch>
        </p:blipFill>
        <p:spPr>
          <a:xfrm>
            <a:off x="5273899" y="1217583"/>
            <a:ext cx="3619487" cy="4321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281"/>
          <p:cNvSpPr/>
          <p:nvPr/>
        </p:nvSpPr>
        <p:spPr>
          <a:xfrm>
            <a:off x="5242498" y="5499994"/>
            <a:ext cx="379752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</a:t>
            </a:r>
            <a:r>
              <a:rPr i="1">
                <a:latin typeface="+mj-lt"/>
                <a:ea typeface="+mj-ea"/>
                <a:cs typeface="+mj-cs"/>
                <a:sym typeface="Calibri"/>
              </a:rPr>
              <a:t>éjeuner sur l’herbe, Chailly,</a:t>
            </a:r>
            <a:r>
              <a:rPr b="1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smtClean="0">
                <a:latin typeface="+mj-lt"/>
                <a:ea typeface="+mj-ea"/>
                <a:cs typeface="+mj-cs"/>
                <a:sym typeface="Calibri"/>
              </a:rPr>
              <a:t>Monet,</a:t>
            </a:r>
            <a:r>
              <a:rPr lang="en-US" smtClean="0">
                <a:latin typeface="+mj-lt"/>
                <a:ea typeface="+mj-ea"/>
                <a:cs typeface="+mj-cs"/>
                <a:sym typeface="Calibri"/>
              </a:rPr>
              <a:t> Claude,</a:t>
            </a:r>
            <a:r>
              <a:rPr smtClean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1865.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3331" y="1217583"/>
            <a:ext cx="371672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/>
              <a:t>Tip:</a:t>
            </a:r>
            <a:r>
              <a:rPr lang="en-US" dirty="0" smtClean="0"/>
              <a:t> give students a “cheat sheet” with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i</a:t>
            </a:r>
            <a:r>
              <a:rPr lang="en-US" dirty="0" smtClean="0"/>
              <a:t>nfinitives they’ll need.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The Goals for Sample Art Lessons for Level 1</a:t>
            </a:r>
          </a:p>
        </p:txBody>
      </p:sp>
      <p:sp>
        <p:nvSpPr>
          <p:cNvPr id="285" name="Shape 285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0" y="-195262"/>
            <a:ext cx="9144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Qu’est-ce que les gens du 19</a:t>
            </a:r>
            <a:r>
              <a:rPr baseline="31999"/>
              <a:t>e </a:t>
            </a:r>
            <a:r>
              <a:t>siècle aiment faire?</a:t>
            </a:r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919" y="1159756"/>
            <a:ext cx="3094931" cy="456371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244219" y="5717352"/>
            <a:ext cx="3094931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Portrait d’Éva Gonzales,</a:t>
            </a:r>
            <a:r>
              <a:t> Manet, Édouard, 1870.</a:t>
            </a:r>
          </a:p>
        </p:txBody>
      </p:sp>
      <p:pic>
        <p:nvPicPr>
          <p:cNvPr id="28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9134" y="1814039"/>
            <a:ext cx="5081732" cy="3255145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/>
        </p:nvSpPr>
        <p:spPr>
          <a:xfrm>
            <a:off x="3802743" y="5067237"/>
            <a:ext cx="365580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Régate à Argenteuil, </a:t>
            </a:r>
            <a:r>
              <a:t>Monet, Claude, c. 1872.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The Goals for Sample Art Lessons for Level 1</a:t>
            </a:r>
          </a:p>
        </p:txBody>
      </p:sp>
      <p:sp>
        <p:nvSpPr>
          <p:cNvPr id="294" name="Shape 294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0" y="-195262"/>
            <a:ext cx="9144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Qu’est-ce que les gens du 19</a:t>
            </a:r>
            <a:r>
              <a:rPr baseline="31999"/>
              <a:t>e </a:t>
            </a:r>
            <a:r>
              <a:t>siècle aiment faire?</a:t>
            </a:r>
          </a:p>
        </p:txBody>
      </p:sp>
      <p:pic>
        <p:nvPicPr>
          <p:cNvPr id="29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497" y="1028587"/>
            <a:ext cx="4132009" cy="494888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>
            <a:off x="243767" y="5973170"/>
            <a:ext cx="4141469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Allée cavalière au bois de Boulogne, </a:t>
            </a:r>
            <a:r>
              <a:t>Renoir, Pierre-Auguste, 1873.</a:t>
            </a:r>
          </a:p>
        </p:txBody>
      </p:sp>
      <p:pic>
        <p:nvPicPr>
          <p:cNvPr id="29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54550" y="1792742"/>
            <a:ext cx="4252810" cy="32237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hape 299"/>
          <p:cNvSpPr/>
          <p:nvPr/>
        </p:nvSpPr>
        <p:spPr>
          <a:xfrm>
            <a:off x="4651229" y="5007970"/>
            <a:ext cx="425945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Bal masque à l’Opéra</a:t>
            </a:r>
            <a:r>
              <a:t>, Manet, Édouard, 1873-74.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4139" y="5730844"/>
            <a:ext cx="344937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TIP: </a:t>
            </a:r>
            <a:r>
              <a:rPr kumimoji="0" lang="en-US" sz="120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Students do art research to see how train travel</a:t>
            </a:r>
            <a:r>
              <a:rPr kumimoji="0" lang="en-US" sz="120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changed life in the 19</a:t>
            </a:r>
            <a:r>
              <a:rPr kumimoji="0" lang="en-US" sz="1200" i="0" u="none" strike="noStrike" cap="none" spc="0" normalizeH="0" baseline="3000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th</a:t>
            </a:r>
            <a:r>
              <a:rPr kumimoji="0" lang="en-US" sz="120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century.</a:t>
            </a:r>
            <a:endParaRPr kumimoji="0" lang="en-US" sz="1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0" y="-195262"/>
            <a:ext cx="9144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Qu’est-ce que les gens du 19</a:t>
            </a:r>
            <a:r>
              <a:rPr baseline="31999"/>
              <a:t>e </a:t>
            </a:r>
            <a:r>
              <a:t>siècle aiment faire?</a:t>
            </a:r>
          </a:p>
        </p:txBody>
      </p:sp>
      <p:pic>
        <p:nvPicPr>
          <p:cNvPr id="3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533" y="969389"/>
            <a:ext cx="4147801" cy="3384828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237499" y="4356037"/>
            <a:ext cx="364234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Chasse aux papillons,</a:t>
            </a:r>
            <a:r>
              <a:t> Morisot, Berthe, 1874.</a:t>
            </a:r>
          </a:p>
        </p:txBody>
      </p:sp>
      <p:pic>
        <p:nvPicPr>
          <p:cNvPr id="306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r="2192"/>
          <a:stretch>
            <a:fillRect/>
          </a:stretch>
        </p:blipFill>
        <p:spPr>
          <a:xfrm>
            <a:off x="4695310" y="3141089"/>
            <a:ext cx="4197789" cy="321190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4692157" y="6354170"/>
            <a:ext cx="348468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Répétition d’un ballet, </a:t>
            </a:r>
            <a:r>
              <a:t>Degas, Edgar, 1874.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0" y="-195262"/>
            <a:ext cx="9144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Qu’est-ce que les gens du 19</a:t>
            </a:r>
            <a:r>
              <a:rPr baseline="31999"/>
              <a:t>e </a:t>
            </a:r>
            <a:r>
              <a:t>siècle aiment faire?</a:t>
            </a:r>
          </a:p>
        </p:txBody>
      </p:sp>
      <p:pic>
        <p:nvPicPr>
          <p:cNvPr id="31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320" y="2775364"/>
            <a:ext cx="4157275" cy="3417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3314" y="1229877"/>
            <a:ext cx="4263036" cy="3199219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186071" y="6182773"/>
            <a:ext cx="360640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Grand Canal Venice,</a:t>
            </a:r>
            <a:r>
              <a:t> Manet, Édouard, 1875.</a:t>
            </a:r>
          </a:p>
        </p:txBody>
      </p:sp>
      <p:sp>
        <p:nvSpPr>
          <p:cNvPr id="315" name="Shape 315"/>
          <p:cNvSpPr/>
          <p:nvPr/>
        </p:nvSpPr>
        <p:spPr>
          <a:xfrm>
            <a:off x="4583066" y="4436470"/>
            <a:ext cx="4261933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La locomotive </a:t>
            </a:r>
            <a:r>
              <a:t>ou </a:t>
            </a:r>
            <a:r>
              <a:rPr i="1"/>
              <a:t>Le train sous la neige,</a:t>
            </a:r>
            <a:r>
              <a:t> Monet, Claude, 1875.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/>
              <a:t>Objectives</a:t>
            </a:r>
            <a:r>
              <a:t> of the Immersion Art Lessons</a:t>
            </a:r>
          </a:p>
        </p:txBody>
      </p:sp>
      <p:pic>
        <p:nvPicPr>
          <p:cNvPr id="120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254000" y="1092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 marL="484909" indent="-332509">
              <a:lnSpc>
                <a:spcPct val="115000"/>
              </a:lnSpc>
              <a:spcBef>
                <a:spcPts val="1000"/>
              </a:spcBef>
              <a:buSzPct val="100000"/>
              <a:buChar char="•"/>
              <a:defRPr sz="11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Students who’ve been in full immersion are, overall, </a:t>
            </a:r>
            <a:r>
              <a:rPr sz="1600" b="1" dirty="0"/>
              <a:t>more proficient in reading</a:t>
            </a:r>
            <a:r>
              <a:rPr sz="1600" b="1"/>
              <a:t>, </a:t>
            </a:r>
            <a:r>
              <a:rPr sz="1600" b="1" smtClean="0"/>
              <a:t>writing</a:t>
            </a:r>
            <a:r>
              <a:rPr sz="1600" b="1" dirty="0"/>
              <a:t>, listening, and speaking</a:t>
            </a:r>
            <a:r>
              <a:rPr sz="1600" dirty="0"/>
              <a:t> the target language.</a:t>
            </a:r>
          </a:p>
          <a:p>
            <a:pPr marL="484909" indent="-332509">
              <a:lnSpc>
                <a:spcPct val="115000"/>
              </a:lnSpc>
              <a:spcBef>
                <a:spcPts val="1000"/>
              </a:spcBef>
              <a:buSzPct val="100000"/>
              <a:buChar char="•"/>
              <a:defRPr sz="11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Fully proficient bilinguals outperform English-only speakers in the areas of </a:t>
            </a:r>
            <a:r>
              <a:rPr sz="1600" b="1" dirty="0"/>
              <a:t>divergent thinking, pattern recognition and </a:t>
            </a:r>
            <a:r>
              <a:rPr sz="1600" b="1" dirty="0" smtClean="0"/>
              <a:t>problem-solving</a:t>
            </a:r>
            <a:r>
              <a:rPr lang="en-US" sz="1600" b="1" dirty="0" smtClean="0"/>
              <a:t>.</a:t>
            </a:r>
            <a:endParaRPr sz="1600" dirty="0"/>
          </a:p>
          <a:p>
            <a:pPr marL="484909" indent="-332509">
              <a:lnSpc>
                <a:spcPct val="115000"/>
              </a:lnSpc>
              <a:spcBef>
                <a:spcPts val="1000"/>
              </a:spcBef>
              <a:buSzPct val="100000"/>
              <a:buChar char="•"/>
              <a:defRPr sz="11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 dirty="0" smtClean="0"/>
              <a:t>Immersion works best with</a:t>
            </a:r>
            <a:r>
              <a:rPr sz="1600" dirty="0" smtClean="0"/>
              <a:t> </a:t>
            </a:r>
            <a:r>
              <a:rPr sz="1600" b="1" dirty="0"/>
              <a:t>content-based instruction</a:t>
            </a:r>
            <a:r>
              <a:rPr sz="1600" i="1" dirty="0"/>
              <a:t>,</a:t>
            </a:r>
            <a:r>
              <a:rPr sz="1600" dirty="0"/>
              <a:t> with its emphasis “on </a:t>
            </a:r>
            <a:r>
              <a:rPr sz="1600"/>
              <a:t>using </a:t>
            </a:r>
            <a:r>
              <a:rPr lang="en-US" sz="1600" smtClean="0"/>
              <a:t>     </a:t>
            </a:r>
            <a:r>
              <a:rPr sz="1600" smtClean="0"/>
              <a:t>the </a:t>
            </a:r>
            <a:r>
              <a:rPr sz="1600" dirty="0"/>
              <a:t>language rather than talking about it” (</a:t>
            </a:r>
            <a:r>
              <a:rPr sz="1600" dirty="0" err="1"/>
              <a:t>Lightbrown</a:t>
            </a:r>
            <a:r>
              <a:rPr sz="1600" dirty="0"/>
              <a:t> and </a:t>
            </a:r>
            <a:r>
              <a:rPr sz="1600" dirty="0" err="1"/>
              <a:t>Spada</a:t>
            </a:r>
            <a:r>
              <a:rPr sz="1600" dirty="0"/>
              <a:t>, 1999).</a:t>
            </a:r>
          </a:p>
          <a:p>
            <a:pPr marL="381000" indent="-228600">
              <a:lnSpc>
                <a:spcPct val="115000"/>
              </a:lnSpc>
              <a:spcBef>
                <a:spcPts val="1000"/>
              </a:spcBef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 </a:t>
            </a:r>
            <a:r>
              <a:rPr dirty="0" smtClean="0"/>
              <a:t>CBI </a:t>
            </a:r>
            <a:r>
              <a:rPr dirty="0"/>
              <a:t>does double duty with its “dual commitment to language- and content-learning </a:t>
            </a:r>
            <a:r>
              <a:rPr lang="en-US" dirty="0" smtClean="0"/>
              <a:t>     </a:t>
            </a:r>
            <a:r>
              <a:rPr lang="en-US" smtClean="0"/>
              <a:t>	 </a:t>
            </a:r>
            <a:r>
              <a:rPr smtClean="0"/>
              <a:t>objectives</a:t>
            </a:r>
            <a:r>
              <a:rPr dirty="0"/>
              <a:t>” (</a:t>
            </a:r>
            <a:r>
              <a:rPr dirty="0" err="1"/>
              <a:t>Stoller</a:t>
            </a:r>
            <a:r>
              <a:rPr dirty="0"/>
              <a:t>, 2004</a:t>
            </a:r>
            <a:r>
              <a:rPr dirty="0" smtClean="0"/>
              <a:t>)</a:t>
            </a:r>
            <a:r>
              <a:rPr lang="en-US" dirty="0" smtClean="0"/>
              <a:t>.</a:t>
            </a:r>
            <a:endParaRPr dirty="0"/>
          </a:p>
          <a:p>
            <a:pPr marL="484909" indent="-332509">
              <a:lnSpc>
                <a:spcPct val="115000"/>
              </a:lnSpc>
              <a:spcBef>
                <a:spcPts val="1000"/>
              </a:spcBef>
              <a:buSzPct val="100000"/>
              <a:buChar char="•"/>
              <a:defRPr sz="11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b="1" dirty="0"/>
              <a:t>CBI allows students to</a:t>
            </a:r>
            <a:r>
              <a:rPr sz="1600" dirty="0"/>
              <a:t>:</a:t>
            </a:r>
          </a:p>
          <a:p>
            <a:pPr marL="789709" indent="-332509">
              <a:lnSpc>
                <a:spcPct val="115000"/>
              </a:lnSpc>
              <a:spcBef>
                <a:spcPts val="1000"/>
              </a:spcBef>
              <a:buSzPct val="100000"/>
              <a:buChar char="✦"/>
              <a:defRPr sz="11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learn language while developing understanding about a content area and doing learning tasks in the target language</a:t>
            </a:r>
          </a:p>
          <a:p>
            <a:pPr marL="789709" indent="-332509">
              <a:lnSpc>
                <a:spcPct val="115000"/>
              </a:lnSpc>
              <a:spcBef>
                <a:spcPts val="1000"/>
              </a:spcBef>
              <a:buSzPct val="100000"/>
              <a:buChar char="✦"/>
              <a:defRPr sz="11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use language </a:t>
            </a:r>
            <a:r>
              <a:rPr sz="1600" i="1" dirty="0"/>
              <a:t>meaningfully </a:t>
            </a:r>
            <a:r>
              <a:rPr sz="1600" dirty="0"/>
              <a:t>and </a:t>
            </a:r>
            <a:r>
              <a:rPr sz="1600" i="1" dirty="0"/>
              <a:t>purposefully</a:t>
            </a:r>
            <a:endParaRPr sz="1600" dirty="0"/>
          </a:p>
          <a:p>
            <a:pPr marL="789709" indent="-332509">
              <a:lnSpc>
                <a:spcPct val="115000"/>
              </a:lnSpc>
              <a:spcBef>
                <a:spcPts val="1000"/>
              </a:spcBef>
              <a:buSzPct val="100000"/>
              <a:buChar char="✦"/>
              <a:defRPr sz="11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dirty="0"/>
              <a:t>learn </a:t>
            </a:r>
            <a:r>
              <a:rPr sz="1600" i="1" dirty="0"/>
              <a:t>through</a:t>
            </a:r>
            <a:r>
              <a:rPr sz="1600" dirty="0"/>
              <a:t> language rather than </a:t>
            </a:r>
            <a:r>
              <a:rPr sz="1600" i="1" dirty="0"/>
              <a:t>about</a:t>
            </a:r>
            <a:r>
              <a:rPr sz="1600" dirty="0"/>
              <a:t> language</a:t>
            </a:r>
          </a:p>
        </p:txBody>
      </p:sp>
      <p:sp>
        <p:nvSpPr>
          <p:cNvPr id="123" name="Shape 123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immersion lessons?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0" y="-195262"/>
            <a:ext cx="9144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Qu’est-ce que les gens du 19</a:t>
            </a:r>
            <a:r>
              <a:rPr baseline="31999"/>
              <a:t>e </a:t>
            </a:r>
            <a:r>
              <a:t>siècle aiment faire?</a:t>
            </a:r>
          </a:p>
        </p:txBody>
      </p:sp>
      <p:pic>
        <p:nvPicPr>
          <p:cNvPr id="3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133" y="1919379"/>
            <a:ext cx="4609190" cy="3248617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176348" y="5158628"/>
            <a:ext cx="251216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Le thé,</a:t>
            </a:r>
            <a:r>
              <a:t> Cassatt, Mary, c. 1880.</a:t>
            </a:r>
          </a:p>
        </p:txBody>
      </p:sp>
      <p:pic>
        <p:nvPicPr>
          <p:cNvPr id="322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b="1819"/>
          <a:stretch>
            <a:fillRect/>
          </a:stretch>
        </p:blipFill>
        <p:spPr>
          <a:xfrm>
            <a:off x="5033587" y="1151155"/>
            <a:ext cx="3835279" cy="5094484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4995903" y="6231403"/>
            <a:ext cx="340573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Dans un café,</a:t>
            </a:r>
            <a:r>
              <a:rPr/>
              <a:t> </a:t>
            </a:r>
            <a:r>
              <a:rPr smtClean="0"/>
              <a:t>Caillebotte,</a:t>
            </a:r>
            <a:r>
              <a:rPr lang="en-US"/>
              <a:t> </a:t>
            </a:r>
            <a:r>
              <a:rPr lang="en-US" smtClean="0"/>
              <a:t>Gustave,</a:t>
            </a:r>
            <a:r>
              <a:rPr smtClean="0"/>
              <a:t> </a:t>
            </a:r>
            <a:r>
              <a:t>1880.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0" y="-195262"/>
            <a:ext cx="9144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Qu’est-ce que les gens du 19</a:t>
            </a:r>
            <a:r>
              <a:rPr baseline="31999"/>
              <a:t>e </a:t>
            </a:r>
            <a:r>
              <a:t>siècle aiment faire?</a:t>
            </a:r>
          </a:p>
        </p:txBody>
      </p:sp>
      <p:pic>
        <p:nvPicPr>
          <p:cNvPr id="32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533" y="1666934"/>
            <a:ext cx="4021909" cy="2986956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201996" y="4653467"/>
            <a:ext cx="4108984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Le bar aux Folies-Bergère,</a:t>
            </a:r>
            <a:r>
              <a:t> Manet, Édouard, 1881.</a:t>
            </a:r>
          </a:p>
        </p:txBody>
      </p:sp>
      <p:pic>
        <p:nvPicPr>
          <p:cNvPr id="33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3217835"/>
            <a:ext cx="4385734" cy="2424859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4503558" y="5634503"/>
            <a:ext cx="342209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Plage de Trouville,</a:t>
            </a:r>
            <a:r>
              <a:t> Boudin, Eugène, 1881.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0" y="-195262"/>
            <a:ext cx="9144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Qu’est-ce que les gens du 19</a:t>
            </a:r>
            <a:r>
              <a:rPr baseline="31999"/>
              <a:t>e </a:t>
            </a:r>
            <a:r>
              <a:t>siècle aiment faire?</a:t>
            </a:r>
          </a:p>
        </p:txBody>
      </p:sp>
      <p:pic>
        <p:nvPicPr>
          <p:cNvPr id="3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416" y="1732957"/>
            <a:ext cx="4174134" cy="3503677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>
            <a:off x="207734" y="5236570"/>
            <a:ext cx="416929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 dirty="0"/>
              <a:t>Femme et enfant au </a:t>
            </a:r>
            <a:r>
              <a:rPr i="1" dirty="0" err="1"/>
              <a:t>jardin</a:t>
            </a:r>
            <a:r>
              <a:rPr i="1" dirty="0"/>
              <a:t>,</a:t>
            </a:r>
            <a:r>
              <a:rPr dirty="0"/>
              <a:t> Morisot, </a:t>
            </a:r>
            <a:r>
              <a:rPr dirty="0" err="1"/>
              <a:t>Berthe</a:t>
            </a:r>
            <a:r>
              <a:rPr dirty="0" smtClean="0"/>
              <a:t>,</a:t>
            </a:r>
            <a:endParaRPr lang="en-US" dirty="0" smtClean="0"/>
          </a:p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c</a:t>
            </a:r>
            <a:r>
              <a:rPr dirty="0"/>
              <a:t>. 1883-84.</a:t>
            </a:r>
          </a:p>
        </p:txBody>
      </p:sp>
      <p:pic>
        <p:nvPicPr>
          <p:cNvPr id="33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2551" y="1731749"/>
            <a:ext cx="4169298" cy="3372299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4673950" y="5101103"/>
            <a:ext cx="3761022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La Grenouillère,</a:t>
            </a:r>
            <a:r>
              <a:t> Renoir, Pierre-Auguste, 1889.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0" y="-195262"/>
            <a:ext cx="9144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Qu’est-ce que les gens du 19</a:t>
            </a:r>
            <a:r>
              <a:rPr baseline="31999"/>
              <a:t>e </a:t>
            </a:r>
            <a:r>
              <a:t>siècle aiment faire?</a:t>
            </a:r>
          </a:p>
        </p:txBody>
      </p:sp>
      <p:pic>
        <p:nvPicPr>
          <p:cNvPr id="34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b="2096"/>
          <a:stretch>
            <a:fillRect/>
          </a:stretch>
        </p:blipFill>
        <p:spPr>
          <a:xfrm>
            <a:off x="249766" y="1276350"/>
            <a:ext cx="3505201" cy="4612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9608" y="1276350"/>
            <a:ext cx="4913968" cy="3917428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/>
        </p:nvSpPr>
        <p:spPr>
          <a:xfrm>
            <a:off x="210347" y="5876395"/>
            <a:ext cx="3507840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Jeunes filles au piano,</a:t>
            </a:r>
            <a:r>
              <a:t> Renoir, </a:t>
            </a:r>
            <a:br/>
            <a:r>
              <a:t>Pierre-Auguste, c.1890.</a:t>
            </a:r>
          </a:p>
        </p:txBody>
      </p:sp>
      <p:sp>
        <p:nvSpPr>
          <p:cNvPr id="347" name="Shape 347"/>
          <p:cNvSpPr/>
          <p:nvPr/>
        </p:nvSpPr>
        <p:spPr>
          <a:xfrm>
            <a:off x="3940310" y="5190003"/>
            <a:ext cx="332615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La lecture,</a:t>
            </a:r>
            <a:r>
              <a:t> Renoir, Pierre-Auguste, 1890.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53695" y="5478828"/>
            <a:ext cx="311277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 smtClean="0">
                <a:solidFill>
                  <a:srgbClr val="0070C0"/>
                </a:solidFill>
              </a:rPr>
              <a:t>Tous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</a:rPr>
              <a:t>ces</a:t>
            </a:r>
            <a:r>
              <a:rPr lang="en-US" sz="2400" b="1" dirty="0" smtClean="0">
                <a:solidFill>
                  <a:srgbClr val="0070C0"/>
                </a:solidFill>
              </a:rPr>
              <a:t> tableaux </a:t>
            </a:r>
            <a:r>
              <a:rPr lang="en-US" sz="2400" b="1" dirty="0" err="1" smtClean="0">
                <a:solidFill>
                  <a:srgbClr val="0070C0"/>
                </a:solidFill>
              </a:rPr>
              <a:t>montrent</a:t>
            </a:r>
            <a:r>
              <a:rPr lang="en-US" sz="2400" b="1" dirty="0" smtClean="0">
                <a:solidFill>
                  <a:srgbClr val="0070C0"/>
                </a:solidFill>
              </a:rPr>
              <a:t> les vies de </a:t>
            </a:r>
            <a:r>
              <a:rPr lang="en-US" sz="2400" b="1" dirty="0" err="1" smtClean="0">
                <a:solidFill>
                  <a:srgbClr val="0070C0"/>
                </a:solidFill>
              </a:rPr>
              <a:t>quelle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</a:rPr>
              <a:t>classe</a:t>
            </a:r>
            <a:r>
              <a:rPr lang="en-US" sz="2400" b="1" dirty="0" smtClean="0">
                <a:solidFill>
                  <a:srgbClr val="0070C0"/>
                </a:solidFill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</a:rPr>
              <a:t>sociale</a:t>
            </a:r>
            <a:r>
              <a:rPr lang="en-US" sz="2400" b="1" dirty="0" smtClean="0">
                <a:solidFill>
                  <a:srgbClr val="0070C0"/>
                </a:solidFill>
              </a:rPr>
              <a:t>?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tv</a:t>
            </a:r>
          </a:p>
        </p:txBody>
      </p:sp>
      <p:pic>
        <p:nvPicPr>
          <p:cNvPr id="351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352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Mes</a:t>
            </a:r>
            <a:r>
              <a:rPr dirty="0"/>
              <a:t> </a:t>
            </a:r>
            <a:r>
              <a:rPr lang="en-US" dirty="0" err="1" smtClean="0"/>
              <a:t>connaissances</a:t>
            </a:r>
            <a:r>
              <a:rPr dirty="0" smtClean="0"/>
              <a:t> </a:t>
            </a:r>
            <a:r>
              <a:rPr dirty="0"/>
              <a:t>et </a:t>
            </a:r>
            <a:r>
              <a:rPr dirty="0" err="1"/>
              <a:t>moi</a:t>
            </a:r>
            <a:endParaRPr dirty="0"/>
          </a:p>
        </p:txBody>
      </p:sp>
      <p:sp>
        <p:nvSpPr>
          <p:cNvPr id="354" name="Shape 354"/>
          <p:cNvSpPr/>
          <p:nvPr/>
        </p:nvSpPr>
        <p:spPr>
          <a:xfrm>
            <a:off x="381000" y="863600"/>
            <a:ext cx="8229600" cy="1292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85000" lnSpcReduction="20000"/>
          </a:bodyPr>
          <a:lstStyle/>
          <a:p>
            <a: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Presentational </a:t>
            </a:r>
            <a:r>
              <a:rPr dirty="0" smtClean="0"/>
              <a:t>Writing</a:t>
            </a:r>
            <a:endParaRPr lang="en-US" dirty="0" smtClean="0"/>
          </a:p>
          <a:p>
            <a: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900" dirty="0" smtClean="0"/>
              <a:t>Pedagogy: Make comparisons to today’s activities; Strategy: Fill in graphic organizer</a:t>
            </a:r>
            <a:endParaRPr sz="1900" dirty="0"/>
          </a:p>
          <a:p>
            <a:pPr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Des </a:t>
            </a:r>
            <a:r>
              <a:rPr dirty="0" err="1"/>
              <a:t>activités</a:t>
            </a:r>
            <a:r>
              <a:rPr dirty="0"/>
              <a:t> </a:t>
            </a:r>
            <a:r>
              <a:rPr dirty="0" err="1"/>
              <a:t>dans</a:t>
            </a:r>
            <a:r>
              <a:rPr dirty="0"/>
              <a:t> les tableaux, </a:t>
            </a:r>
            <a:r>
              <a:rPr dirty="0" err="1"/>
              <a:t>indiquez</a:t>
            </a:r>
            <a:r>
              <a:rPr dirty="0"/>
              <a:t> </a:t>
            </a:r>
            <a:r>
              <a:rPr dirty="0" err="1"/>
              <a:t>quelles</a:t>
            </a:r>
            <a:r>
              <a:rPr dirty="0"/>
              <a:t> </a:t>
            </a:r>
            <a:r>
              <a:rPr dirty="0" err="1"/>
              <a:t>activités</a:t>
            </a:r>
            <a:r>
              <a:rPr dirty="0"/>
              <a:t> les gens que </a:t>
            </a:r>
            <a:r>
              <a:rPr dirty="0" err="1"/>
              <a:t>vous</a:t>
            </a:r>
            <a:r>
              <a:rPr dirty="0"/>
              <a:t> </a:t>
            </a:r>
            <a:r>
              <a:rPr dirty="0" err="1"/>
              <a:t>connaissez</a:t>
            </a:r>
            <a:r>
              <a:rPr dirty="0"/>
              <a:t> font. </a:t>
            </a:r>
            <a:r>
              <a:rPr dirty="0" err="1"/>
              <a:t>Dites</a:t>
            </a:r>
            <a:r>
              <a:rPr dirty="0"/>
              <a:t> qui fait quoi</a:t>
            </a:r>
            <a:r>
              <a:rPr dirty="0" smtClean="0"/>
              <a:t>.</a:t>
            </a:r>
            <a:endParaRPr lang="en-US" dirty="0" smtClean="0"/>
          </a:p>
          <a:p>
            <a:pPr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grpSp>
        <p:nvGrpSpPr>
          <p:cNvPr id="357" name="Group 357"/>
          <p:cNvGrpSpPr/>
          <p:nvPr/>
        </p:nvGrpSpPr>
        <p:grpSpPr>
          <a:xfrm>
            <a:off x="440266" y="1915160"/>
            <a:ext cx="8314501" cy="497841"/>
            <a:chOff x="0" y="0"/>
            <a:chExt cx="8314499" cy="497841"/>
          </a:xfrm>
        </p:grpSpPr>
        <p:sp>
          <p:nvSpPr>
            <p:cNvPr id="355" name="Shape 355"/>
            <p:cNvSpPr/>
            <p:nvPr/>
          </p:nvSpPr>
          <p:spPr>
            <a:xfrm>
              <a:off x="0" y="497839"/>
              <a:ext cx="424367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228868" y="0"/>
              <a:ext cx="4085631" cy="4978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58" name="Shape 358"/>
          <p:cNvSpPr/>
          <p:nvPr/>
        </p:nvSpPr>
        <p:spPr>
          <a:xfrm>
            <a:off x="4935088" y="1983793"/>
            <a:ext cx="136190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dirty="0" err="1"/>
              <a:t>piqueniquer</a:t>
            </a:r>
            <a:r>
              <a:rPr sz="1800" i="1" dirty="0"/>
              <a:t> </a:t>
            </a:r>
          </a:p>
        </p:txBody>
      </p:sp>
      <p:grpSp>
        <p:nvGrpSpPr>
          <p:cNvPr id="361" name="Group 361"/>
          <p:cNvGrpSpPr/>
          <p:nvPr/>
        </p:nvGrpSpPr>
        <p:grpSpPr>
          <a:xfrm>
            <a:off x="440266" y="2550160"/>
            <a:ext cx="8314499" cy="497841"/>
            <a:chOff x="0" y="0"/>
            <a:chExt cx="8314498" cy="497840"/>
          </a:xfrm>
        </p:grpSpPr>
        <p:sp>
          <p:nvSpPr>
            <p:cNvPr id="359" name="Shape 359"/>
            <p:cNvSpPr/>
            <p:nvPr/>
          </p:nvSpPr>
          <p:spPr>
            <a:xfrm>
              <a:off x="0" y="497839"/>
              <a:ext cx="424367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4228868" y="0"/>
              <a:ext cx="4085631" cy="4978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4" name="Group 364"/>
          <p:cNvGrpSpPr/>
          <p:nvPr/>
        </p:nvGrpSpPr>
        <p:grpSpPr>
          <a:xfrm>
            <a:off x="440266" y="3185159"/>
            <a:ext cx="8314499" cy="497841"/>
            <a:chOff x="0" y="0"/>
            <a:chExt cx="8314498" cy="497840"/>
          </a:xfrm>
        </p:grpSpPr>
        <p:sp>
          <p:nvSpPr>
            <p:cNvPr id="362" name="Shape 362"/>
            <p:cNvSpPr/>
            <p:nvPr/>
          </p:nvSpPr>
          <p:spPr>
            <a:xfrm>
              <a:off x="0" y="497839"/>
              <a:ext cx="424367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4228868" y="0"/>
              <a:ext cx="4085631" cy="4978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67" name="Group 367"/>
          <p:cNvGrpSpPr/>
          <p:nvPr/>
        </p:nvGrpSpPr>
        <p:grpSpPr>
          <a:xfrm>
            <a:off x="440266" y="3820159"/>
            <a:ext cx="8314499" cy="497841"/>
            <a:chOff x="0" y="0"/>
            <a:chExt cx="8314498" cy="497840"/>
          </a:xfrm>
        </p:grpSpPr>
        <p:sp>
          <p:nvSpPr>
            <p:cNvPr id="365" name="Shape 365"/>
            <p:cNvSpPr/>
            <p:nvPr/>
          </p:nvSpPr>
          <p:spPr>
            <a:xfrm>
              <a:off x="0" y="497839"/>
              <a:ext cx="424367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4228868" y="0"/>
              <a:ext cx="4085631" cy="4978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0" name="Group 370"/>
          <p:cNvGrpSpPr/>
          <p:nvPr/>
        </p:nvGrpSpPr>
        <p:grpSpPr>
          <a:xfrm>
            <a:off x="440266" y="4455159"/>
            <a:ext cx="8314499" cy="497841"/>
            <a:chOff x="0" y="0"/>
            <a:chExt cx="8314498" cy="497840"/>
          </a:xfrm>
        </p:grpSpPr>
        <p:sp>
          <p:nvSpPr>
            <p:cNvPr id="368" name="Shape 368"/>
            <p:cNvSpPr/>
            <p:nvPr/>
          </p:nvSpPr>
          <p:spPr>
            <a:xfrm>
              <a:off x="0" y="497839"/>
              <a:ext cx="424367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4228868" y="0"/>
              <a:ext cx="4085631" cy="4978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73" name="Group 373"/>
          <p:cNvGrpSpPr/>
          <p:nvPr/>
        </p:nvGrpSpPr>
        <p:grpSpPr>
          <a:xfrm>
            <a:off x="440266" y="5090159"/>
            <a:ext cx="8314499" cy="497841"/>
            <a:chOff x="0" y="0"/>
            <a:chExt cx="8314498" cy="497840"/>
          </a:xfrm>
        </p:grpSpPr>
        <p:sp>
          <p:nvSpPr>
            <p:cNvPr id="371" name="Shape 371"/>
            <p:cNvSpPr/>
            <p:nvPr/>
          </p:nvSpPr>
          <p:spPr>
            <a:xfrm>
              <a:off x="0" y="497839"/>
              <a:ext cx="424367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4228868" y="0"/>
              <a:ext cx="4085631" cy="497841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74" name="Shape 374"/>
          <p:cNvSpPr/>
          <p:nvPr/>
        </p:nvSpPr>
        <p:spPr>
          <a:xfrm>
            <a:off x="7217242" y="5779545"/>
            <a:ext cx="154304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Worksheet </a:t>
            </a:r>
            <a:r>
              <a:rPr lang="en-US" smtClean="0"/>
              <a:t>6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40266" y="2008997"/>
            <a:ext cx="3607806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En été, ma famille et moi piqueniquons au parc.</a:t>
            </a: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82516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Un project en groupe</a:t>
            </a:r>
          </a:p>
        </p:txBody>
      </p:sp>
      <p:sp>
        <p:nvSpPr>
          <p:cNvPr id="380" name="Shape 380"/>
          <p:cNvSpPr/>
          <p:nvPr/>
        </p:nvSpPr>
        <p:spPr>
          <a:xfrm>
            <a:off x="381000" y="863600"/>
            <a:ext cx="8229600" cy="4906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Presentational Speaking and </a:t>
            </a:r>
            <a:r>
              <a:rPr dirty="0" smtClean="0"/>
              <a:t>Writing</a:t>
            </a:r>
            <a:endParaRPr lang="en-US" dirty="0" smtClean="0"/>
          </a:p>
          <a:p>
            <a:pPr>
              <a:lnSpc>
                <a:spcPct val="150000"/>
              </a:lnSpc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 dirty="0" smtClean="0"/>
              <a:t>Pedagogy</a:t>
            </a:r>
            <a:r>
              <a:rPr lang="en-US" sz="1600" smtClean="0"/>
              <a:t>: </a:t>
            </a:r>
            <a:r>
              <a:rPr lang="en-US" sz="1600"/>
              <a:t>Cooperative </a:t>
            </a:r>
            <a:r>
              <a:rPr lang="en-US" sz="1600" smtClean="0"/>
              <a:t>groups</a:t>
            </a:r>
            <a:endParaRPr lang="en-US" sz="1600" dirty="0" smtClean="0"/>
          </a:p>
          <a:p>
            <a:pPr>
              <a:lnSpc>
                <a:spcPct val="150000"/>
              </a:lnSpc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 smtClean="0"/>
              <a:t>Strategy</a:t>
            </a:r>
            <a:r>
              <a:rPr lang="en-US" sz="1600"/>
              <a:t>: Categorization</a:t>
            </a:r>
            <a:endParaRPr sz="16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i="1" dirty="0" err="1"/>
              <a:t>En</a:t>
            </a:r>
            <a:r>
              <a:rPr sz="2000" i="1" dirty="0"/>
              <a:t> </a:t>
            </a:r>
            <a:r>
              <a:rPr sz="2000" i="1" dirty="0" err="1"/>
              <a:t>groupes</a:t>
            </a:r>
            <a:r>
              <a:rPr sz="2000" i="1" dirty="0"/>
              <a:t> de </a:t>
            </a:r>
            <a:r>
              <a:rPr sz="2000" i="1" dirty="0" smtClean="0"/>
              <a:t>trois, </a:t>
            </a:r>
            <a:r>
              <a:rPr sz="2000" i="1" dirty="0" err="1"/>
              <a:t>chaque</a:t>
            </a:r>
            <a:r>
              <a:rPr sz="2000" i="1" dirty="0"/>
              <a:t> </a:t>
            </a:r>
            <a:r>
              <a:rPr sz="2000" i="1" dirty="0" err="1"/>
              <a:t>membre</a:t>
            </a:r>
            <a:r>
              <a:rPr sz="2000" i="1" dirty="0"/>
              <a:t> du </a:t>
            </a:r>
            <a:r>
              <a:rPr sz="2000" i="1" dirty="0" err="1"/>
              <a:t>groupe</a:t>
            </a:r>
            <a:r>
              <a:rPr sz="2000" i="1" dirty="0"/>
              <a:t> </a:t>
            </a:r>
            <a:r>
              <a:rPr sz="2000" i="1" dirty="0" err="1"/>
              <a:t>choisit</a:t>
            </a:r>
            <a:r>
              <a:rPr sz="2000" i="1" dirty="0"/>
              <a:t> de faire A, B </a:t>
            </a:r>
            <a:r>
              <a:rPr sz="2000" i="1" dirty="0" err="1"/>
              <a:t>ou</a:t>
            </a:r>
            <a:r>
              <a:rPr sz="2000" i="1" dirty="0"/>
              <a:t> C:</a:t>
            </a:r>
            <a:r>
              <a:rPr sz="2000" dirty="0"/>
              <a:t/>
            </a:r>
            <a:br>
              <a:rPr sz="2000" dirty="0"/>
            </a:br>
            <a:endParaRPr sz="2000" dirty="0"/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(A) </a:t>
            </a:r>
            <a:r>
              <a:rPr sz="2400" dirty="0" err="1"/>
              <a:t>Choisissez</a:t>
            </a:r>
            <a:r>
              <a:rPr sz="2400" dirty="0"/>
              <a:t> un(e) artiste. </a:t>
            </a:r>
            <a:r>
              <a:rPr sz="2400" dirty="0" err="1"/>
              <a:t>Faites</a:t>
            </a:r>
            <a:r>
              <a:rPr sz="2400" dirty="0"/>
              <a:t> un </a:t>
            </a:r>
            <a:r>
              <a:rPr sz="2400" dirty="0" err="1"/>
              <a:t>peu</a:t>
            </a:r>
            <a:r>
              <a:rPr sz="2400" dirty="0"/>
              <a:t> plus de </a:t>
            </a:r>
            <a:r>
              <a:rPr sz="2400" dirty="0" err="1" smtClean="0"/>
              <a:t>recherch</a:t>
            </a:r>
            <a:r>
              <a:rPr lang="en-US" sz="2400" dirty="0" err="1" smtClean="0"/>
              <a:t>e</a:t>
            </a:r>
            <a:r>
              <a:rPr lang="en-US" sz="2400" dirty="0" smtClean="0"/>
              <a:t> sur </a:t>
            </a:r>
            <a:r>
              <a:rPr lang="en-US" sz="2400" dirty="0" err="1" smtClean="0"/>
              <a:t>ses</a:t>
            </a:r>
            <a:r>
              <a:rPr lang="en-US" sz="2400" dirty="0" smtClean="0"/>
              <a:t> tableaux</a:t>
            </a:r>
            <a:r>
              <a:rPr sz="2400" dirty="0" smtClean="0"/>
              <a:t>. </a:t>
            </a:r>
            <a:r>
              <a:rPr sz="2400" dirty="0" err="1"/>
              <a:t>Quels</a:t>
            </a:r>
            <a:r>
              <a:rPr sz="2400" dirty="0"/>
              <a:t> </a:t>
            </a:r>
            <a:r>
              <a:rPr sz="2400" dirty="0" err="1"/>
              <a:t>sont</a:t>
            </a:r>
            <a:r>
              <a:rPr sz="2400" dirty="0"/>
              <a:t> </a:t>
            </a:r>
            <a:r>
              <a:rPr sz="2400" dirty="0" err="1"/>
              <a:t>ses</a:t>
            </a:r>
            <a:r>
              <a:rPr sz="2400" dirty="0"/>
              <a:t> </a:t>
            </a:r>
            <a:r>
              <a:rPr sz="2400" dirty="0" err="1"/>
              <a:t>thèmes</a:t>
            </a:r>
            <a:r>
              <a:rPr sz="2400" dirty="0" smtClean="0"/>
              <a:t>?</a:t>
            </a:r>
            <a:endParaRPr lang="en-US" sz="2400" dirty="0" smtClean="0"/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(B) </a:t>
            </a:r>
            <a:r>
              <a:rPr lang="en-US" sz="2400" dirty="0" err="1" smtClean="0"/>
              <a:t>Dites</a:t>
            </a:r>
            <a:r>
              <a:rPr sz="2400" dirty="0" smtClean="0"/>
              <a:t> </a:t>
            </a:r>
            <a:r>
              <a:rPr sz="2400" dirty="0" err="1"/>
              <a:t>quels</a:t>
            </a:r>
            <a:r>
              <a:rPr sz="2400" dirty="0"/>
              <a:t> tableaux </a:t>
            </a:r>
            <a:r>
              <a:rPr lang="en-US" sz="2400" dirty="0" err="1" smtClean="0"/>
              <a:t>traitent</a:t>
            </a:r>
            <a:r>
              <a:rPr lang="en-US" sz="2400" dirty="0" smtClean="0"/>
              <a:t> de la </a:t>
            </a:r>
            <a:r>
              <a:rPr lang="en-US" sz="2400" dirty="0" err="1" smtClean="0"/>
              <a:t>classe</a:t>
            </a:r>
            <a:r>
              <a:rPr lang="en-US" sz="2400" dirty="0" smtClean="0"/>
              <a:t> </a:t>
            </a:r>
            <a:r>
              <a:rPr lang="en-US" sz="2400" dirty="0" err="1" smtClean="0"/>
              <a:t>bourgeoise</a:t>
            </a:r>
            <a:r>
              <a:rPr sz="2400" dirty="0" smtClean="0"/>
              <a:t>.</a:t>
            </a:r>
            <a:endParaRPr lang="en-US" sz="2400" dirty="0" smtClean="0"/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(C) </a:t>
            </a:r>
            <a:r>
              <a:rPr lang="en-US" sz="2400" dirty="0" err="1" smtClean="0"/>
              <a:t>Dites</a:t>
            </a:r>
            <a:r>
              <a:rPr lang="en-US" sz="2400" dirty="0" smtClean="0"/>
              <a:t> </a:t>
            </a:r>
            <a:r>
              <a:rPr lang="en-US" sz="2400" dirty="0" err="1" smtClean="0"/>
              <a:t>quels</a:t>
            </a:r>
            <a:r>
              <a:rPr lang="en-US" sz="2400" dirty="0" smtClean="0"/>
              <a:t> </a:t>
            </a:r>
            <a:r>
              <a:rPr lang="en-US" sz="2400" smtClean="0"/>
              <a:t>styles de certains </a:t>
            </a:r>
            <a:r>
              <a:rPr lang="en-US" sz="2400" dirty="0" smtClean="0"/>
              <a:t>tableaux se </a:t>
            </a:r>
            <a:r>
              <a:rPr lang="en-US" sz="2400" dirty="0" err="1" smtClean="0"/>
              <a:t>ressemblent</a:t>
            </a:r>
            <a:r>
              <a:rPr lang="en-US" sz="2400" dirty="0" smtClean="0"/>
              <a:t>.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400" dirty="0"/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 sz="2200" dirty="0"/>
          </a:p>
        </p:txBody>
      </p:sp>
      <p:sp>
        <p:nvSpPr>
          <p:cNvPr id="392" name="Shape 392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 rôle des femmes au 19</a:t>
            </a:r>
            <a:r>
              <a:rPr baseline="31999"/>
              <a:t>e</a:t>
            </a:r>
            <a:r>
              <a:t> siècle</a:t>
            </a:r>
          </a:p>
        </p:txBody>
      </p:sp>
      <p:sp>
        <p:nvSpPr>
          <p:cNvPr id="393" name="Shape 393"/>
          <p:cNvSpPr/>
          <p:nvPr/>
        </p:nvSpPr>
        <p:spPr>
          <a:xfrm>
            <a:off x="381000" y="863600"/>
            <a:ext cx="8229600" cy="4906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500"/>
              </a:spcBef>
              <a:defRPr sz="1600" b="1">
                <a:latin typeface="Arial"/>
                <a:ea typeface="Arial"/>
                <a:cs typeface="Arial"/>
                <a:sym typeface="Arial"/>
              </a:defRPr>
            </a:pPr>
            <a:endParaRPr lang="en-US" dirty="0" smtClean="0"/>
          </a:p>
          <a:p>
            <a:pPr>
              <a:spcBef>
                <a:spcPts val="500"/>
              </a:spcBef>
              <a:defRPr sz="1600" b="1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>
              <a:spcBef>
                <a:spcPts val="500"/>
              </a:spcBef>
              <a:defRPr sz="1600" b="1">
                <a:latin typeface="Arial"/>
                <a:ea typeface="Arial"/>
                <a:cs typeface="Arial"/>
                <a:sym typeface="Arial"/>
              </a:defRPr>
            </a:pPr>
            <a:endParaRPr lang="en-US" dirty="0" smtClean="0"/>
          </a:p>
          <a:p>
            <a:pPr>
              <a:spcBef>
                <a:spcPts val="500"/>
              </a:spcBef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Pedagogy</a:t>
            </a:r>
            <a:r>
              <a:rPr sz="2200" dirty="0"/>
              <a:t>:</a:t>
            </a:r>
            <a:r>
              <a:rPr sz="2200" b="0" dirty="0"/>
              <a:t> </a:t>
            </a:r>
            <a:r>
              <a:rPr sz="2200" b="0" dirty="0" smtClean="0"/>
              <a:t>Compare </a:t>
            </a:r>
            <a:r>
              <a:rPr sz="2200" b="0" dirty="0"/>
              <a:t>and Contrast two classes of </a:t>
            </a:r>
            <a:r>
              <a:rPr sz="2200" b="0" dirty="0" smtClean="0"/>
              <a:t>women</a:t>
            </a:r>
            <a:r>
              <a:rPr lang="en-US" sz="2200" b="0" dirty="0" smtClean="0"/>
              <a:t>; Critical Thinking</a:t>
            </a:r>
          </a:p>
          <a:p>
            <a:pPr>
              <a:spcBef>
                <a:spcPts val="500"/>
              </a:spcBef>
              <a:defRPr sz="1600" b="1">
                <a:latin typeface="Arial"/>
                <a:ea typeface="Arial"/>
                <a:cs typeface="Arial"/>
                <a:sym typeface="Arial"/>
              </a:defRPr>
            </a:pPr>
            <a:endParaRPr lang="en-US" sz="2200" dirty="0"/>
          </a:p>
          <a:p>
            <a:pPr>
              <a:spcBef>
                <a:spcPts val="500"/>
              </a:spcBef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Standard</a:t>
            </a:r>
            <a:r>
              <a:rPr sz="2200" dirty="0"/>
              <a:t>: </a:t>
            </a:r>
            <a:r>
              <a:rPr sz="2200" b="0" dirty="0"/>
              <a:t>Interpretive Communication/Presentational Writing and </a:t>
            </a:r>
            <a:r>
              <a:rPr sz="2200" b="0" dirty="0" smtClean="0"/>
              <a:t>Speaking</a:t>
            </a:r>
            <a:endParaRPr lang="en-US" sz="2200" b="0" dirty="0" smtClean="0"/>
          </a:p>
          <a:p>
            <a:pPr>
              <a:spcBef>
                <a:spcPts val="500"/>
              </a:spcBef>
              <a:defRPr sz="1600" b="1">
                <a:latin typeface="Arial"/>
                <a:ea typeface="Arial"/>
                <a:cs typeface="Arial"/>
                <a:sym typeface="Arial"/>
              </a:defRPr>
            </a:pPr>
            <a:endParaRPr sz="2200" b="0" dirty="0"/>
          </a:p>
          <a:p>
            <a:pPr>
              <a:spcBef>
                <a:spcPts val="500"/>
              </a:spcBef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Strategy: </a:t>
            </a:r>
            <a:r>
              <a:rPr sz="2200" b="0" dirty="0"/>
              <a:t>Graphic </a:t>
            </a:r>
            <a:r>
              <a:rPr sz="2200" b="0" dirty="0" smtClean="0"/>
              <a:t>organizer</a:t>
            </a:r>
            <a:endParaRPr lang="en-US" sz="2200" b="0" dirty="0" smtClean="0"/>
          </a:p>
          <a:p>
            <a:pPr>
              <a:spcBef>
                <a:spcPts val="500"/>
              </a:spcBef>
              <a:defRPr sz="1600" b="1">
                <a:latin typeface="Arial"/>
                <a:ea typeface="Arial"/>
                <a:cs typeface="Arial"/>
                <a:sym typeface="Arial"/>
              </a:defRPr>
            </a:pPr>
            <a:endParaRPr sz="2200" b="0" dirty="0"/>
          </a:p>
          <a:p>
            <a:pPr>
              <a:spcBef>
                <a:spcPts val="500"/>
              </a:spcBef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Technology: </a:t>
            </a:r>
            <a:r>
              <a:rPr sz="2200" b="0" dirty="0"/>
              <a:t>Online presentational tool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0" dirty="0"/>
          </a:p>
          <a:p>
            <a:pPr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hape 396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Graphique 1</a:t>
            </a:r>
          </a:p>
        </p:txBody>
      </p:sp>
      <p:sp>
        <p:nvSpPr>
          <p:cNvPr id="398" name="Shape 398"/>
          <p:cNvSpPr/>
          <p:nvPr/>
        </p:nvSpPr>
        <p:spPr>
          <a:xfrm>
            <a:off x="381000" y="863600"/>
            <a:ext cx="8229600" cy="2499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 </a:t>
            </a:r>
            <a:r>
              <a:rPr dirty="0" err="1"/>
              <a:t>activités</a:t>
            </a:r>
            <a:r>
              <a:rPr dirty="0"/>
              <a:t> des femmes de </a:t>
            </a:r>
            <a:r>
              <a:rPr dirty="0" smtClean="0"/>
              <a:t>l</a:t>
            </a:r>
            <a:r>
              <a:rPr lang="en-US" dirty="0" smtClean="0"/>
              <a:t>a </a:t>
            </a:r>
            <a:r>
              <a:rPr dirty="0" err="1" smtClean="0"/>
              <a:t>classe</a:t>
            </a:r>
            <a:r>
              <a:rPr dirty="0" smtClean="0"/>
              <a:t> </a:t>
            </a:r>
            <a:r>
              <a:rPr dirty="0" err="1" smtClean="0"/>
              <a:t>ouvrière</a:t>
            </a:r>
            <a:r>
              <a:rPr dirty="0" smtClean="0"/>
              <a:t> </a:t>
            </a:r>
            <a:r>
              <a:rPr dirty="0"/>
              <a:t>au 19</a:t>
            </a:r>
            <a:r>
              <a:rPr baseline="30000" dirty="0"/>
              <a:t>e</a:t>
            </a:r>
            <a:r>
              <a:rPr dirty="0"/>
              <a:t> </a:t>
            </a:r>
            <a:r>
              <a:rPr dirty="0" smtClean="0"/>
              <a:t>siècle</a:t>
            </a:r>
            <a:endParaRPr lang="en-US" dirty="0" smtClean="0"/>
          </a:p>
          <a:p>
            <a: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 i="1" dirty="0" err="1" smtClean="0"/>
              <a:t>Remplissez</a:t>
            </a:r>
            <a:r>
              <a:rPr lang="en-US" sz="1600" i="1" dirty="0" smtClean="0"/>
              <a:t> la grille avec des </a:t>
            </a:r>
            <a:r>
              <a:rPr lang="en-US" sz="1600" i="1" dirty="0" err="1" smtClean="0"/>
              <a:t>infos</a:t>
            </a:r>
            <a:r>
              <a:rPr lang="en-US" sz="1600" i="1" dirty="0" smtClean="0"/>
              <a:t> sur </a:t>
            </a:r>
            <a:r>
              <a:rPr lang="en-US" sz="1600" i="1" dirty="0" err="1" smtClean="0"/>
              <a:t>chaque</a:t>
            </a:r>
            <a:r>
              <a:rPr lang="en-US" sz="1600" i="1" dirty="0" smtClean="0"/>
              <a:t> tableau que </a:t>
            </a:r>
            <a:r>
              <a:rPr lang="en-US" sz="1600" i="1" dirty="0" err="1" smtClean="0"/>
              <a:t>vous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choisissez</a:t>
            </a:r>
            <a:r>
              <a:rPr lang="en-US" sz="1600" i="1" dirty="0" smtClean="0"/>
              <a:t>.</a:t>
            </a:r>
            <a:endParaRPr sz="1600" i="1" dirty="0"/>
          </a:p>
        </p:txBody>
      </p:sp>
      <p:graphicFrame>
        <p:nvGraphicFramePr>
          <p:cNvPr id="399" name="Table 399"/>
          <p:cNvGraphicFramePr/>
          <p:nvPr>
            <p:extLst>
              <p:ext uri="{D42A27DB-BD31-4B8C-83A1-F6EECF244321}">
                <p14:modId xmlns:p14="http://schemas.microsoft.com/office/powerpoint/2010/main" val="3232250439"/>
              </p:ext>
            </p:extLst>
          </p:nvPr>
        </p:nvGraphicFramePr>
        <p:xfrm>
          <a:off x="457200" y="3068320"/>
          <a:ext cx="8229600" cy="304680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552152"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 err="1"/>
                        <a:t>Titre</a:t>
                      </a:r>
                      <a:r>
                        <a:rPr dirty="0"/>
                        <a:t> et Artiste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Profession ou tâche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Description du travail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dirty="0" err="1" smtClean="0"/>
                        <a:t>Endroit</a:t>
                      </a:r>
                      <a:endParaRPr dirty="0"/>
                    </a:p>
                  </a:txBody>
                  <a:tcPr marL="0" marR="0" marT="0" marB="0" anchor="ctr" horzOverflow="overflow"/>
                </a:tc>
              </a:tr>
              <a:tr h="8315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i="1"/>
                        <a:t>Repasseuses,</a:t>
                      </a:r>
                    </a:p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Degas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repasseuses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Difficile d’être debout toute la journée, trop chaud en été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 err="1"/>
                        <a:t>Une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buanderie</a:t>
                      </a:r>
                      <a:r>
                        <a:rPr dirty="0"/>
                        <a:t>: services pour les gens riches</a:t>
                      </a:r>
                    </a:p>
                  </a:txBody>
                  <a:tcPr marL="0" marR="0" marT="0" marB="0" anchor="ctr" horzOverflow="overflow"/>
                </a:tc>
              </a:tr>
              <a:tr h="831552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 dirty="0"/>
                    </a:p>
                  </a:txBody>
                  <a:tcPr marL="0" marR="0" marT="0" marB="0" anchor="ctr" horzOverflow="overflow"/>
                </a:tc>
              </a:tr>
              <a:tr h="831552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7" name="Shape 374"/>
          <p:cNvSpPr/>
          <p:nvPr/>
        </p:nvSpPr>
        <p:spPr>
          <a:xfrm>
            <a:off x="7217242" y="6225173"/>
            <a:ext cx="154304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Worksheet </a:t>
            </a:r>
            <a:r>
              <a:rPr lang="en-US" smtClean="0"/>
              <a:t>7</a:t>
            </a: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hape 403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Quelles</a:t>
            </a:r>
            <a:r>
              <a:rPr dirty="0"/>
              <a:t> </a:t>
            </a:r>
            <a:r>
              <a:rPr dirty="0" err="1"/>
              <a:t>sont</a:t>
            </a:r>
            <a:r>
              <a:rPr dirty="0"/>
              <a:t> les </a:t>
            </a:r>
            <a:r>
              <a:rPr dirty="0" err="1"/>
              <a:t>similarités</a:t>
            </a:r>
            <a:r>
              <a:rPr dirty="0"/>
              <a:t> et les </a:t>
            </a:r>
            <a:r>
              <a:rPr dirty="0" err="1" smtClean="0"/>
              <a:t>diff</a:t>
            </a:r>
            <a:r>
              <a:rPr lang="en-US" dirty="0" err="1"/>
              <a:t>é</a:t>
            </a:r>
            <a:r>
              <a:rPr dirty="0" err="1" smtClean="0"/>
              <a:t>rences</a:t>
            </a:r>
            <a:r>
              <a:rPr dirty="0" smtClean="0"/>
              <a:t> </a:t>
            </a:r>
            <a:r>
              <a:rPr dirty="0"/>
              <a:t>de </a:t>
            </a:r>
            <a:r>
              <a:rPr dirty="0" err="1"/>
              <a:t>leurs</a:t>
            </a:r>
            <a:r>
              <a:rPr dirty="0"/>
              <a:t> vies?</a:t>
            </a:r>
          </a:p>
        </p:txBody>
      </p:sp>
      <p:sp>
        <p:nvSpPr>
          <p:cNvPr id="405" name="Shape 405"/>
          <p:cNvSpPr/>
          <p:nvPr/>
        </p:nvSpPr>
        <p:spPr>
          <a:xfrm>
            <a:off x="381000" y="1371600"/>
            <a:ext cx="8229600" cy="40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smtClean="0"/>
              <a:t>.</a:t>
            </a:r>
            <a:endParaRPr dirty="0"/>
          </a:p>
        </p:txBody>
      </p:sp>
      <p:graphicFrame>
        <p:nvGraphicFramePr>
          <p:cNvPr id="406" name="Table 406"/>
          <p:cNvGraphicFramePr/>
          <p:nvPr>
            <p:extLst>
              <p:ext uri="{D42A27DB-BD31-4B8C-83A1-F6EECF244321}">
                <p14:modId xmlns:p14="http://schemas.microsoft.com/office/powerpoint/2010/main" val="2320139853"/>
              </p:ext>
            </p:extLst>
          </p:nvPr>
        </p:nvGraphicFramePr>
        <p:xfrm>
          <a:off x="263054" y="1371600"/>
          <a:ext cx="6877050" cy="64695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6807857"/>
                <a:gridCol w="69193"/>
              </a:tblGrid>
              <a:tr h="646955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US" sz="2400" b="1" dirty="0" smtClean="0"/>
                        <a:t>In</a:t>
                      </a:r>
                      <a:r>
                        <a:rPr lang="en-US" sz="2400" b="1" baseline="0" dirty="0" smtClean="0"/>
                        <a:t> pairs students make a presentation using an online presentational tool: </a:t>
                      </a:r>
                    </a:p>
                    <a:p>
                      <a:pPr algn="l">
                        <a:defRPr sz="1800"/>
                      </a:pPr>
                      <a:endParaRPr lang="en-US" sz="2400" b="1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l">
                        <a:defRPr sz="1800"/>
                      </a:pPr>
                      <a:r>
                        <a:rPr lang="en-US" b="1" i="1" baseline="0" dirty="0" smtClean="0">
                          <a:solidFill>
                            <a:srgbClr val="C00000"/>
                          </a:solidFill>
                        </a:rPr>
                        <a:t>Compare the lives of women from la bourgeoisie and la </a:t>
                      </a:r>
                      <a:r>
                        <a:rPr lang="en-US" b="1" i="1" baseline="0" dirty="0" err="1" smtClean="0">
                          <a:solidFill>
                            <a:srgbClr val="C00000"/>
                          </a:solidFill>
                        </a:rPr>
                        <a:t>classe</a:t>
                      </a:r>
                      <a:r>
                        <a:rPr lang="en-US" b="1" i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fr-FR" b="1" i="1" dirty="0" smtClean="0">
                          <a:solidFill>
                            <a:srgbClr val="C00000"/>
                          </a:solidFill>
                        </a:rPr>
                        <a:t>ouvrière:</a:t>
                      </a:r>
                      <a:endParaRPr lang="en-US" b="1" i="1" dirty="0" smtClean="0">
                        <a:solidFill>
                          <a:srgbClr val="C00000"/>
                        </a:solidFill>
                      </a:endParaRPr>
                    </a:p>
                    <a:p>
                      <a:pPr algn="l">
                        <a:defRPr sz="1800"/>
                      </a:pPr>
                      <a:endParaRPr lang="en-US" dirty="0" smtClean="0"/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/>
                      </a:pPr>
                      <a:r>
                        <a:rPr lang="fr-FR" sz="2800" dirty="0" smtClean="0">
                          <a:solidFill>
                            <a:srgbClr val="0070C0"/>
                          </a:solidFill>
                        </a:rPr>
                        <a:t>Dans les tableaux</a:t>
                      </a:r>
                      <a:r>
                        <a:rPr lang="fr-FR" sz="2800" smtClean="0">
                          <a:solidFill>
                            <a:srgbClr val="0070C0"/>
                          </a:solidFill>
                        </a:rPr>
                        <a:t>, où se trouvent les femmes? </a:t>
                      </a:r>
                      <a:endParaRPr lang="fr-FR" sz="2800" dirty="0" smtClean="0">
                        <a:solidFill>
                          <a:srgbClr val="0070C0"/>
                        </a:solidFill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/>
                      </a:pPr>
                      <a:r>
                        <a:rPr lang="fr-FR" sz="2800" dirty="0" smtClean="0">
                          <a:solidFill>
                            <a:srgbClr val="0070C0"/>
                          </a:solidFill>
                        </a:rPr>
                        <a:t>Avec qui?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/>
                      </a:pPr>
                      <a:r>
                        <a:rPr lang="fr-FR" sz="2800" dirty="0" smtClean="0">
                          <a:solidFill>
                            <a:srgbClr val="0070C0"/>
                          </a:solidFill>
                        </a:rPr>
                        <a:t>Si elles sont mariées, que </a:t>
                      </a:r>
                      <a:r>
                        <a:rPr lang="fr-FR" sz="2800" dirty="0" err="1" smtClean="0">
                          <a:solidFill>
                            <a:srgbClr val="0070C0"/>
                          </a:solidFill>
                        </a:rPr>
                        <a:t>font-elles</a:t>
                      </a:r>
                      <a:r>
                        <a:rPr lang="fr-FR" sz="2800" dirty="0" smtClean="0">
                          <a:solidFill>
                            <a:srgbClr val="0070C0"/>
                          </a:solidFill>
                        </a:rPr>
                        <a:t>?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/>
                      </a:pPr>
                      <a:r>
                        <a:rPr lang="fr-FR" sz="2800" dirty="0" smtClean="0">
                          <a:solidFill>
                            <a:srgbClr val="0070C0"/>
                          </a:solidFill>
                        </a:rPr>
                        <a:t>Si elles </a:t>
                      </a:r>
                      <a:r>
                        <a:rPr lang="fr-FR" sz="2800" smtClean="0">
                          <a:solidFill>
                            <a:srgbClr val="0070C0"/>
                          </a:solidFill>
                        </a:rPr>
                        <a:t>sont célibataires</a:t>
                      </a:r>
                      <a:r>
                        <a:rPr lang="fr-FR" sz="2800" dirty="0" smtClean="0">
                          <a:solidFill>
                            <a:srgbClr val="0070C0"/>
                          </a:solidFill>
                        </a:rPr>
                        <a:t>, que </a:t>
                      </a:r>
                      <a:r>
                        <a:rPr lang="fr-FR" sz="2800" dirty="0" err="1" smtClean="0">
                          <a:solidFill>
                            <a:srgbClr val="0070C0"/>
                          </a:solidFill>
                        </a:rPr>
                        <a:t>font-elles</a:t>
                      </a:r>
                      <a:r>
                        <a:rPr lang="fr-FR" sz="2800" dirty="0" smtClean="0">
                          <a:solidFill>
                            <a:srgbClr val="0070C0"/>
                          </a:solidFill>
                        </a:rPr>
                        <a:t>?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/>
                      </a:pPr>
                      <a:r>
                        <a:rPr lang="fr-FR" sz="2800" dirty="0" smtClean="0">
                          <a:solidFill>
                            <a:srgbClr val="0070C0"/>
                          </a:solidFill>
                        </a:rPr>
                        <a:t>Comment passent-elles le</a:t>
                      </a:r>
                      <a:r>
                        <a:rPr lang="fr-FR" sz="2800" baseline="0" dirty="0" smtClean="0">
                          <a:solidFill>
                            <a:srgbClr val="0070C0"/>
                          </a:solidFill>
                        </a:rPr>
                        <a:t> temps?</a:t>
                      </a:r>
                      <a:endParaRPr lang="fr-FR" sz="2800" dirty="0" smtClean="0">
                        <a:solidFill>
                          <a:srgbClr val="0070C0"/>
                        </a:solidFill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/>
                      </a:pPr>
                      <a:r>
                        <a:rPr lang="fr-FR" sz="2800" dirty="0" smtClean="0">
                          <a:solidFill>
                            <a:srgbClr val="0070C0"/>
                          </a:solidFill>
                        </a:rPr>
                        <a:t>En général,</a:t>
                      </a:r>
                      <a:r>
                        <a:rPr lang="fr-FR" sz="2800" baseline="0" dirty="0" smtClean="0">
                          <a:solidFill>
                            <a:srgbClr val="0070C0"/>
                          </a:solidFill>
                        </a:rPr>
                        <a:t> comment sont les vies de ces femmes?</a:t>
                      </a:r>
                      <a:r>
                        <a:rPr lang="fr-FR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/>
                      </a:pPr>
                      <a:endParaRPr lang="fr-FR" dirty="0" smtClean="0"/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 sz="1800"/>
                      </a:pPr>
                      <a:endParaRPr lang="fr-FR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 sz="1800"/>
                      </a:pPr>
                      <a:endParaRPr lang="fr-FR" dirty="0" smtClean="0"/>
                    </a:p>
                    <a:p>
                      <a:pPr algn="l">
                        <a:defRPr sz="1800"/>
                      </a:pPr>
                      <a:r>
                        <a:rPr lang="en-US" dirty="0" smtClean="0"/>
                        <a:t> </a:t>
                      </a:r>
                      <a:endParaRPr dirty="0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0" marR="0" marT="0" marB="0" horzOverflow="overflow"/>
                </a:tc>
              </a:tr>
            </a:tbl>
          </a:graphicData>
        </a:graphic>
      </p:graphicFrame>
      <p:sp>
        <p:nvSpPr>
          <p:cNvPr id="8" name="Shape 374"/>
          <p:cNvSpPr/>
          <p:nvPr/>
        </p:nvSpPr>
        <p:spPr>
          <a:xfrm>
            <a:off x="7325883" y="5892061"/>
            <a:ext cx="154304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Worksheet </a:t>
            </a:r>
            <a:r>
              <a:rPr lang="en-US" smtClean="0"/>
              <a:t>8</a:t>
            </a: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411479">
              <a:defRPr sz="252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Où</a:t>
            </a:r>
            <a:r>
              <a:rPr dirty="0"/>
              <a:t> les artistes </a:t>
            </a:r>
            <a:r>
              <a:rPr dirty="0" err="1"/>
              <a:t>trouvent-ils</a:t>
            </a:r>
            <a:r>
              <a:rPr dirty="0"/>
              <a:t> </a:t>
            </a:r>
            <a:r>
              <a:rPr dirty="0" err="1"/>
              <a:t>leur</a:t>
            </a:r>
            <a:r>
              <a:rPr dirty="0"/>
              <a:t> inspiration? </a:t>
            </a:r>
          </a:p>
        </p:txBody>
      </p:sp>
      <p:sp>
        <p:nvSpPr>
          <p:cNvPr id="428" name="Shape 428"/>
          <p:cNvSpPr/>
          <p:nvPr/>
        </p:nvSpPr>
        <p:spPr>
          <a:xfrm>
            <a:off x="497006" y="1381544"/>
            <a:ext cx="8189794" cy="4797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Pedagogy:</a:t>
            </a:r>
            <a:r>
              <a:rPr sz="2200" dirty="0"/>
              <a:t> Critical thinking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Strategy:</a:t>
            </a:r>
            <a:r>
              <a:rPr sz="2200" dirty="0"/>
              <a:t> Online research and gathering data/examples to prove or disprove a hypothesis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Students prove or disprove a hypothesis:</a:t>
            </a:r>
            <a:endParaRPr sz="24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342900" indent="-342900">
              <a:buFont typeface="Arial" panose="020B0604020202020204" pitchFamily="34" charset="0"/>
              <a:buChar char="•"/>
              <a:defRPr sz="1600">
                <a:solidFill>
                  <a:srgbClr val="193FBD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1" dirty="0" smtClean="0">
                <a:solidFill>
                  <a:srgbClr val="C00000"/>
                </a:solidFill>
              </a:rPr>
              <a:t>"</a:t>
            </a:r>
            <a:r>
              <a:rPr sz="2400" b="1" dirty="0" smtClean="0">
                <a:solidFill>
                  <a:srgbClr val="C00000"/>
                </a:solidFill>
              </a:rPr>
              <a:t>Monet </a:t>
            </a:r>
            <a:r>
              <a:rPr sz="2400" b="1" dirty="0" err="1">
                <a:solidFill>
                  <a:srgbClr val="C00000"/>
                </a:solidFill>
              </a:rPr>
              <a:t>trouve</a:t>
            </a:r>
            <a:r>
              <a:rPr sz="2400" b="1" dirty="0">
                <a:solidFill>
                  <a:srgbClr val="C00000"/>
                </a:solidFill>
              </a:rPr>
              <a:t> son </a:t>
            </a:r>
            <a:r>
              <a:rPr sz="2400" b="1" dirty="0" smtClean="0">
                <a:solidFill>
                  <a:srgbClr val="C00000"/>
                </a:solidFill>
              </a:rPr>
              <a:t>inspi</a:t>
            </a:r>
            <a:r>
              <a:rPr lang="en-US" sz="2400" b="1" dirty="0" smtClean="0">
                <a:solidFill>
                  <a:srgbClr val="C00000"/>
                </a:solidFill>
              </a:rPr>
              <a:t>r</a:t>
            </a:r>
            <a:r>
              <a:rPr sz="2400" b="1" dirty="0" smtClean="0">
                <a:solidFill>
                  <a:srgbClr val="C00000"/>
                </a:solidFill>
              </a:rPr>
              <a:t>ation </a:t>
            </a:r>
            <a:r>
              <a:rPr lang="en-US" sz="2400" b="1" dirty="0" err="1" smtClean="0">
                <a:solidFill>
                  <a:srgbClr val="C00000"/>
                </a:solidFill>
              </a:rPr>
              <a:t>dans</a:t>
            </a:r>
            <a:r>
              <a:rPr lang="en-US" sz="2400" b="1" dirty="0" smtClean="0">
                <a:solidFill>
                  <a:srgbClr val="C00000"/>
                </a:solidFill>
              </a:rPr>
              <a:t> les</a:t>
            </a:r>
            <a:r>
              <a:rPr sz="2400" b="1" dirty="0" smtClean="0">
                <a:solidFill>
                  <a:srgbClr val="C00000"/>
                </a:solidFill>
              </a:rPr>
              <a:t> </a:t>
            </a:r>
            <a:r>
              <a:rPr sz="2400" b="1" dirty="0" err="1">
                <a:solidFill>
                  <a:srgbClr val="C00000"/>
                </a:solidFill>
              </a:rPr>
              <a:t>personnes</a:t>
            </a:r>
            <a:r>
              <a:rPr sz="2400" b="1" dirty="0">
                <a:solidFill>
                  <a:srgbClr val="C00000"/>
                </a:solidFill>
              </a:rPr>
              <a:t> </a:t>
            </a:r>
            <a:r>
              <a:rPr sz="2400" b="1" dirty="0" err="1">
                <a:solidFill>
                  <a:srgbClr val="C00000"/>
                </a:solidFill>
              </a:rPr>
              <a:t>qu’il</a:t>
            </a:r>
            <a:r>
              <a:rPr sz="2400" b="1" dirty="0">
                <a:solidFill>
                  <a:srgbClr val="C00000"/>
                </a:solidFill>
              </a:rPr>
              <a:t> </a:t>
            </a:r>
            <a:r>
              <a:rPr sz="2400" b="1" dirty="0" smtClean="0">
                <a:solidFill>
                  <a:srgbClr val="C00000"/>
                </a:solidFill>
              </a:rPr>
              <a:t>observe.</a:t>
            </a:r>
            <a:r>
              <a:rPr lang="en-US" sz="2400" b="1" dirty="0" smtClean="0">
                <a:solidFill>
                  <a:srgbClr val="C00000"/>
                </a:solidFill>
              </a:rPr>
              <a:t>"</a:t>
            </a:r>
          </a:p>
          <a:p>
            <a:pPr marL="342900" indent="-342900">
              <a:buFont typeface="Arial" panose="020B0604020202020204" pitchFamily="34" charset="0"/>
              <a:buChar char="•"/>
              <a:defRPr sz="1600">
                <a:solidFill>
                  <a:srgbClr val="193FBD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400" b="1" dirty="0"/>
          </a:p>
          <a:p>
            <a:pPr>
              <a:defRPr sz="1600">
                <a:solidFill>
                  <a:srgbClr val="193FBD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1" smtClean="0"/>
              <a:t>1. Make </a:t>
            </a:r>
            <a:r>
              <a:rPr lang="en-US" sz="2400" b="1" dirty="0" smtClean="0"/>
              <a:t>an observation; 2. Create a hypothesis</a:t>
            </a:r>
            <a:r>
              <a:rPr lang="en-US" sz="2400" b="1" smtClean="0"/>
              <a:t>; </a:t>
            </a:r>
          </a:p>
          <a:p>
            <a:pPr>
              <a:defRPr sz="1600">
                <a:solidFill>
                  <a:srgbClr val="193FBD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1" smtClean="0"/>
              <a:t>3</a:t>
            </a:r>
            <a:r>
              <a:rPr lang="en-US" sz="2400" b="1" dirty="0" smtClean="0"/>
              <a:t>. Gather data; 4. Draw conclusions, which may alter original hypothesis </a:t>
            </a:r>
            <a:endParaRPr sz="2400" b="1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9360" y="125288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dirty="0"/>
              <a:t>Objectives</a:t>
            </a:r>
            <a:r>
              <a:rPr dirty="0"/>
              <a:t> of the Immersion Art Lessons</a:t>
            </a:r>
          </a:p>
        </p:txBody>
      </p:sp>
      <p:sp>
        <p:nvSpPr>
          <p:cNvPr id="129" name="Shape 129"/>
          <p:cNvSpPr/>
          <p:nvPr/>
        </p:nvSpPr>
        <p:spPr>
          <a:xfrm>
            <a:off x="254000" y="1092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381000" indent="-228600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Develop </a:t>
            </a:r>
            <a:r>
              <a:rPr sz="2200" i="1" dirty="0"/>
              <a:t>visual </a:t>
            </a:r>
            <a:r>
              <a:rPr sz="2200" i="1" dirty="0" smtClean="0"/>
              <a:t>literacy</a:t>
            </a:r>
            <a:endParaRPr lang="en-US" sz="2200" i="1" dirty="0" smtClean="0"/>
          </a:p>
          <a:p>
            <a:pPr marL="381000" indent="-228600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Allow students to do </a:t>
            </a:r>
            <a:r>
              <a:rPr lang="en-US" sz="2200" i="1" dirty="0" smtClean="0"/>
              <a:t>hands-on art projects</a:t>
            </a:r>
          </a:p>
          <a:p>
            <a:pPr marL="381000" indent="-228600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Give students the </a:t>
            </a:r>
            <a:r>
              <a:rPr lang="en-US" sz="2200" i="1" dirty="0" smtClean="0"/>
              <a:t>vocabulary and structures</a:t>
            </a:r>
            <a:r>
              <a:rPr lang="en-US" sz="2200" dirty="0" smtClean="0"/>
              <a:t> they need to talk and write about art</a:t>
            </a:r>
          </a:p>
          <a:p>
            <a:pPr marL="381000" indent="-228600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Provide practice with </a:t>
            </a:r>
            <a:r>
              <a:rPr lang="en-US" sz="2200" i="1" dirty="0" smtClean="0"/>
              <a:t>Interpersonal Speaking and Writing, Presentational Speaking and Writing</a:t>
            </a:r>
          </a:p>
          <a:p>
            <a:pPr marL="381000" indent="-228600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Have students work </a:t>
            </a:r>
            <a:r>
              <a:rPr lang="en-US" sz="2200" i="1" dirty="0" smtClean="0"/>
              <a:t>solo, with a partner, a group and the whole class as a community</a:t>
            </a:r>
            <a:endParaRPr sz="2200" i="1" dirty="0"/>
          </a:p>
          <a:p>
            <a:pPr marL="381000" indent="-228600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Develop </a:t>
            </a:r>
            <a:r>
              <a:rPr sz="2200" i="1" dirty="0"/>
              <a:t>critical </a:t>
            </a:r>
            <a:r>
              <a:rPr sz="2200" i="1" dirty="0" smtClean="0"/>
              <a:t>thinking</a:t>
            </a:r>
            <a:r>
              <a:rPr lang="en-US" sz="2200" i="1" dirty="0" smtClean="0"/>
              <a:t> skills</a:t>
            </a:r>
            <a:endParaRPr lang="en-US" sz="2200" i="1" dirty="0"/>
          </a:p>
          <a:p>
            <a:pPr marL="381000" indent="-228600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Apply some </a:t>
            </a:r>
            <a:r>
              <a:rPr lang="en-US" sz="2200" i="1" dirty="0" smtClean="0"/>
              <a:t>High-leverage teaching strategies</a:t>
            </a:r>
            <a:r>
              <a:rPr lang="en-US" sz="2200" dirty="0" smtClean="0"/>
              <a:t> and other best practices </a:t>
            </a:r>
          </a:p>
          <a:p>
            <a:pPr marL="381000" indent="-228600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smtClean="0"/>
              <a:t>Students </a:t>
            </a:r>
            <a:r>
              <a:rPr lang="en-US" sz="2200" i="1" smtClean="0"/>
              <a:t>reflect</a:t>
            </a:r>
            <a:r>
              <a:rPr lang="en-US" sz="2200" smtClean="0"/>
              <a:t> </a:t>
            </a:r>
            <a:r>
              <a:rPr lang="en-US" sz="2200" dirty="0" smtClean="0"/>
              <a:t>on their learning</a:t>
            </a:r>
          </a:p>
          <a:p>
            <a:pPr marL="381000" indent="-228600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200" dirty="0" smtClean="0"/>
              <a:t>Spark </a:t>
            </a:r>
            <a:r>
              <a:rPr sz="2200" i="1" dirty="0"/>
              <a:t>life-long enjoyment of art</a:t>
            </a:r>
          </a:p>
        </p:txBody>
      </p:sp>
      <p:sp>
        <p:nvSpPr>
          <p:cNvPr id="130" name="Shape 130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Broad </a:t>
            </a:r>
            <a:r>
              <a:rPr dirty="0" smtClean="0"/>
              <a:t>Objectives </a:t>
            </a:r>
            <a:r>
              <a:rPr dirty="0"/>
              <a:t>of the Immersion Art Lessons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The Goals for Sample Art Lessons for Level 1</a:t>
            </a:r>
          </a:p>
        </p:txBody>
      </p:sp>
      <p:pic>
        <p:nvPicPr>
          <p:cNvPr id="415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Shape 417"/>
          <p:cNvSpPr/>
          <p:nvPr/>
        </p:nvSpPr>
        <p:spPr>
          <a:xfrm>
            <a:off x="254000" y="990600"/>
            <a:ext cx="5564267" cy="519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 lnSpcReduction="10000"/>
          </a:bodyPr>
          <a:lstStyle/>
          <a:p>
            <a:pPr defTabSz="425195">
              <a:lnSpc>
                <a:spcPct val="150000"/>
              </a:lnSpc>
              <a:spcBef>
                <a:spcPts val="500"/>
              </a:spcBef>
              <a:defRPr sz="2418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Interpretive </a:t>
            </a:r>
            <a:r>
              <a:rPr dirty="0" smtClean="0"/>
              <a:t>Comm</a:t>
            </a:r>
            <a:r>
              <a:rPr lang="en-US" dirty="0" smtClean="0"/>
              <a:t>unic</a:t>
            </a:r>
            <a:r>
              <a:rPr dirty="0" smtClean="0"/>
              <a:t>ation</a:t>
            </a:r>
            <a:endParaRPr lang="en-US" dirty="0" smtClean="0"/>
          </a:p>
          <a:p>
            <a:pPr defTabSz="425195">
              <a:lnSpc>
                <a:spcPct val="150000"/>
              </a:lnSpc>
              <a:spcBef>
                <a:spcPts val="500"/>
              </a:spcBef>
              <a:defRPr sz="2418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err="1" smtClean="0">
                <a:solidFill>
                  <a:schemeClr val="tx1"/>
                </a:solidFill>
              </a:rPr>
              <a:t>Qu’est-ce</a:t>
            </a:r>
            <a:r>
              <a:rPr lang="en-US" dirty="0" smtClean="0">
                <a:solidFill>
                  <a:schemeClr val="tx1"/>
                </a:solidFill>
              </a:rPr>
              <a:t> qui inspire un artiste?</a:t>
            </a:r>
            <a:endParaRPr dirty="0"/>
          </a:p>
          <a:p>
            <a:pPr defTabSz="425195">
              <a:defRPr sz="2046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</a:t>
            </a:r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b="1" dirty="0"/>
              <a:t>Tip: </a:t>
            </a:r>
            <a:r>
              <a:rPr sz="2000" dirty="0">
                <a:solidFill>
                  <a:srgbClr val="0070C0"/>
                </a:solidFill>
              </a:rPr>
              <a:t>Teach art using the themes or subjects in your textbook, such as school, the café, sports, etc</a:t>
            </a:r>
            <a:r>
              <a:rPr sz="2000" dirty="0"/>
              <a:t>.</a:t>
            </a:r>
          </a:p>
          <a:p>
            <a:pPr defTabSz="425195">
              <a:defRPr sz="1674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defTabSz="425195">
              <a:defRPr sz="2046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La </a:t>
            </a:r>
            <a:r>
              <a:rPr b="1" dirty="0" err="1"/>
              <a:t>maison</a:t>
            </a:r>
            <a:endParaRPr b="1" dirty="0"/>
          </a:p>
          <a:p>
            <a:pPr defTabSz="425195">
              <a:defRPr sz="1674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dirty="0"/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Strategy: </a:t>
            </a:r>
            <a:r>
              <a:rPr dirty="0"/>
              <a:t>Show videos and other visuals about Monet’s house and gardens, which will facilitate reading about it.</a:t>
            </a:r>
            <a:endParaRPr b="1" dirty="0"/>
          </a:p>
          <a:p>
            <a:pPr defTabSz="425195">
              <a:defRPr sz="1488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dirty="0"/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Search words: </a:t>
            </a:r>
            <a:r>
              <a:rPr b="1" dirty="0" err="1"/>
              <a:t>maison</a:t>
            </a:r>
            <a:r>
              <a:rPr b="1" dirty="0"/>
              <a:t> de </a:t>
            </a:r>
            <a:r>
              <a:rPr b="1" dirty="0" err="1"/>
              <a:t>monet</a:t>
            </a:r>
            <a:r>
              <a:rPr b="1" dirty="0"/>
              <a:t> à </a:t>
            </a:r>
            <a:r>
              <a:rPr b="1" dirty="0" err="1"/>
              <a:t>giverny</a:t>
            </a:r>
            <a:r>
              <a:rPr b="1" dirty="0"/>
              <a:t> </a:t>
            </a:r>
            <a:r>
              <a:rPr b="1" dirty="0" err="1"/>
              <a:t>vidéo</a:t>
            </a:r>
            <a:r>
              <a:rPr dirty="0"/>
              <a:t> </a:t>
            </a:r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Artiste </a:t>
            </a:r>
            <a:r>
              <a:rPr dirty="0" err="1"/>
              <a:t>impressionniste</a:t>
            </a:r>
            <a:r>
              <a:rPr dirty="0"/>
              <a:t>, Claude Monet (1840-1926) adore son </a:t>
            </a:r>
            <a:r>
              <a:rPr dirty="0" err="1"/>
              <a:t>jardin</a:t>
            </a:r>
            <a:r>
              <a:rPr dirty="0"/>
              <a:t> et </a:t>
            </a:r>
            <a:r>
              <a:rPr dirty="0" err="1"/>
              <a:t>passe</a:t>
            </a:r>
            <a:r>
              <a:rPr dirty="0"/>
              <a:t> beaucoup de temps à le </a:t>
            </a:r>
            <a:r>
              <a:rPr dirty="0" err="1"/>
              <a:t>peindre</a:t>
            </a:r>
            <a:r>
              <a:rPr dirty="0"/>
              <a:t>—le </a:t>
            </a:r>
            <a:r>
              <a:rPr dirty="0" err="1"/>
              <a:t>pont</a:t>
            </a:r>
            <a:r>
              <a:rPr dirty="0"/>
              <a:t> </a:t>
            </a:r>
            <a:r>
              <a:rPr dirty="0" err="1"/>
              <a:t>japonais</a:t>
            </a:r>
            <a:r>
              <a:rPr dirty="0"/>
              <a:t>, les </a:t>
            </a:r>
            <a:r>
              <a:rPr dirty="0" err="1"/>
              <a:t>fleurs</a:t>
            </a:r>
            <a:r>
              <a:rPr dirty="0"/>
              <a:t> de </a:t>
            </a:r>
            <a:r>
              <a:rPr dirty="0" err="1"/>
              <a:t>toutes</a:t>
            </a:r>
            <a:r>
              <a:rPr dirty="0"/>
              <a:t> les </a:t>
            </a:r>
            <a:r>
              <a:rPr dirty="0" err="1"/>
              <a:t>couleurs</a:t>
            </a:r>
            <a:r>
              <a:rPr dirty="0"/>
              <a:t>, les </a:t>
            </a:r>
            <a:r>
              <a:rPr dirty="0" err="1"/>
              <a:t>haies</a:t>
            </a:r>
            <a:r>
              <a:rPr dirty="0"/>
              <a:t>, </a:t>
            </a:r>
            <a:r>
              <a:rPr dirty="0" err="1"/>
              <a:t>l’étang</a:t>
            </a:r>
            <a:r>
              <a:rPr dirty="0"/>
              <a:t> et les </a:t>
            </a:r>
            <a:r>
              <a:rPr dirty="0" err="1"/>
              <a:t>nénuphars</a:t>
            </a:r>
            <a:r>
              <a:rPr dirty="0"/>
              <a:t>. Il </a:t>
            </a:r>
            <a:r>
              <a:rPr dirty="0" err="1"/>
              <a:t>habite</a:t>
            </a:r>
            <a:r>
              <a:rPr dirty="0"/>
              <a:t> à </a:t>
            </a:r>
            <a:r>
              <a:rPr dirty="0" err="1"/>
              <a:t>Giverny</a:t>
            </a:r>
            <a:r>
              <a:rPr dirty="0"/>
              <a:t> pour 40 </a:t>
            </a:r>
            <a:r>
              <a:rPr dirty="0" err="1"/>
              <a:t>ans</a:t>
            </a:r>
            <a:r>
              <a:rPr dirty="0"/>
              <a:t> environ. A la fin de </a:t>
            </a:r>
            <a:r>
              <a:rPr dirty="0" err="1"/>
              <a:t>sa</a:t>
            </a:r>
            <a:r>
              <a:rPr dirty="0"/>
              <a:t> vie, </a:t>
            </a:r>
            <a:r>
              <a:rPr dirty="0" err="1"/>
              <a:t>il</a:t>
            </a:r>
            <a:r>
              <a:rPr dirty="0"/>
              <a:t> commence à </a:t>
            </a:r>
            <a:r>
              <a:rPr dirty="0" err="1"/>
              <a:t>perdre</a:t>
            </a:r>
            <a:r>
              <a:rPr dirty="0"/>
              <a:t> </a:t>
            </a:r>
            <a:r>
              <a:rPr dirty="0" err="1"/>
              <a:t>sa</a:t>
            </a:r>
            <a:r>
              <a:rPr dirty="0"/>
              <a:t> vision et </a:t>
            </a:r>
            <a:r>
              <a:rPr dirty="0" err="1"/>
              <a:t>ses</a:t>
            </a:r>
            <a:r>
              <a:rPr dirty="0"/>
              <a:t> tableaux ne </a:t>
            </a:r>
            <a:r>
              <a:rPr dirty="0" err="1"/>
              <a:t>sont</a:t>
            </a:r>
            <a:r>
              <a:rPr dirty="0"/>
              <a:t> pas </a:t>
            </a:r>
            <a:r>
              <a:rPr dirty="0" err="1"/>
              <a:t>aussi</a:t>
            </a:r>
            <a:r>
              <a:rPr dirty="0"/>
              <a:t> précis. Il </a:t>
            </a:r>
            <a:r>
              <a:rPr dirty="0" err="1"/>
              <a:t>est</a:t>
            </a:r>
            <a:r>
              <a:rPr dirty="0"/>
              <a:t> surtout </a:t>
            </a:r>
            <a:r>
              <a:rPr dirty="0" err="1"/>
              <a:t>connu</a:t>
            </a:r>
            <a:r>
              <a:rPr dirty="0"/>
              <a:t> pour </a:t>
            </a:r>
            <a:r>
              <a:rPr dirty="0" err="1"/>
              <a:t>ses</a:t>
            </a:r>
            <a:r>
              <a:rPr dirty="0"/>
              <a:t> tableaux de </a:t>
            </a:r>
            <a:r>
              <a:rPr dirty="0" err="1"/>
              <a:t>ses</a:t>
            </a:r>
            <a:r>
              <a:rPr dirty="0"/>
              <a:t> </a:t>
            </a:r>
            <a:r>
              <a:rPr dirty="0" err="1"/>
              <a:t>nénuphars</a:t>
            </a:r>
            <a:r>
              <a:rPr dirty="0"/>
              <a:t> et son </a:t>
            </a:r>
            <a:r>
              <a:rPr dirty="0" err="1"/>
              <a:t>pont</a:t>
            </a:r>
            <a:r>
              <a:rPr dirty="0"/>
              <a:t> </a:t>
            </a:r>
            <a:r>
              <a:rPr dirty="0" err="1"/>
              <a:t>japonais</a:t>
            </a:r>
            <a:r>
              <a:rPr dirty="0"/>
              <a:t>…</a:t>
            </a:r>
          </a:p>
        </p:txBody>
      </p:sp>
      <p:sp>
        <p:nvSpPr>
          <p:cNvPr id="418" name="Shape 418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 maison de Monet à Giverny</a:t>
            </a:r>
          </a:p>
        </p:txBody>
      </p:sp>
      <p:pic>
        <p:nvPicPr>
          <p:cNvPr id="4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5721" y="1498600"/>
            <a:ext cx="2857548" cy="343254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421"/>
          <p:cNvSpPr/>
          <p:nvPr/>
        </p:nvSpPr>
        <p:spPr>
          <a:xfrm>
            <a:off x="6017911" y="4974002"/>
            <a:ext cx="2933167" cy="54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C’est Claude Monet, un grand peintre du 19e siècle.</a:t>
            </a:r>
          </a:p>
        </p:txBody>
      </p:sp>
      <p:sp>
        <p:nvSpPr>
          <p:cNvPr id="422" name="Shape 422"/>
          <p:cNvSpPr/>
          <p:nvPr/>
        </p:nvSpPr>
        <p:spPr>
          <a:xfrm>
            <a:off x="16342" y="6224011"/>
            <a:ext cx="154304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mtClean="0"/>
              <a:t>Worksheet</a:t>
            </a:r>
            <a:r>
              <a:rPr lang="en-US" smtClean="0"/>
              <a:t> 9</a:t>
            </a: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Strategy:</a:t>
            </a:r>
            <a:r>
              <a:rPr lang="en-US" dirty="0" smtClean="0"/>
              <a:t> Students need to prove or disprove the hypothesis after looking at more of Monet’s work and doing some online research.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Search words:</a:t>
            </a:r>
            <a:r>
              <a:rPr lang="en-US" dirty="0" smtClean="0"/>
              <a:t> </a:t>
            </a:r>
            <a:r>
              <a:rPr lang="en-US" dirty="0" err="1" smtClean="0"/>
              <a:t>voir</a:t>
            </a:r>
            <a:r>
              <a:rPr lang="en-US" dirty="0" smtClean="0"/>
              <a:t> tableaux de </a:t>
            </a:r>
            <a:r>
              <a:rPr lang="en-US" dirty="0" err="1" smtClean="0"/>
              <a:t>monet</a:t>
            </a:r>
            <a:r>
              <a:rPr lang="en-US" dirty="0" smtClean="0"/>
              <a:t>, </a:t>
            </a:r>
            <a:r>
              <a:rPr lang="en-US" dirty="0" err="1" smtClean="0"/>
              <a:t>musee</a:t>
            </a:r>
            <a:r>
              <a:rPr lang="en-US" dirty="0" smtClean="0"/>
              <a:t> </a:t>
            </a:r>
            <a:r>
              <a:rPr lang="en-US" dirty="0" err="1" smtClean="0"/>
              <a:t>d’orsay</a:t>
            </a:r>
            <a:r>
              <a:rPr lang="en-US" dirty="0" smtClean="0"/>
              <a:t>, </a:t>
            </a:r>
            <a:r>
              <a:rPr lang="en-US" dirty="0" err="1" smtClean="0"/>
              <a:t>musee</a:t>
            </a:r>
            <a:r>
              <a:rPr lang="en-US" dirty="0" smtClean="0"/>
              <a:t> </a:t>
            </a:r>
            <a:r>
              <a:rPr lang="en-US" dirty="0" err="1" smtClean="0"/>
              <a:t>marmottan</a:t>
            </a:r>
            <a:r>
              <a:rPr lang="en-US" dirty="0" smtClean="0"/>
              <a:t> </a:t>
            </a:r>
            <a:r>
              <a:rPr lang="en-US" dirty="0" err="1" smtClean="0"/>
              <a:t>paris</a:t>
            </a:r>
            <a:r>
              <a:rPr lang="en-US" dirty="0" smtClean="0"/>
              <a:t>, les </a:t>
            </a:r>
            <a:r>
              <a:rPr lang="en-US" dirty="0" err="1" smtClean="0"/>
              <a:t>nympheas</a:t>
            </a:r>
            <a:r>
              <a:rPr lang="en-US" dirty="0" smtClean="0"/>
              <a:t> </a:t>
            </a:r>
            <a:r>
              <a:rPr lang="en-US" dirty="0" err="1" smtClean="0"/>
              <a:t>l’orangerie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104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hape 409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smtClean="0"/>
              <a:t>Les </a:t>
            </a:r>
            <a:r>
              <a:rPr dirty="0" err="1"/>
              <a:t>éléments</a:t>
            </a:r>
            <a:r>
              <a:rPr dirty="0"/>
              <a:t> de </a:t>
            </a:r>
            <a:r>
              <a:rPr dirty="0" err="1"/>
              <a:t>l’art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381000" y="863600"/>
            <a:ext cx="8229600" cy="303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25000" lnSpcReduction="20000"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7600" b="1" dirty="0"/>
              <a:t>Pedagogy:</a:t>
            </a:r>
            <a:r>
              <a:rPr sz="7600" dirty="0"/>
              <a:t> Students learn the basic elements of </a:t>
            </a:r>
            <a:r>
              <a:rPr sz="7600" dirty="0" smtClean="0"/>
              <a:t>art</a:t>
            </a:r>
            <a:r>
              <a:rPr lang="en-US" sz="7600" dirty="0" smtClean="0"/>
              <a:t>;</a:t>
            </a:r>
            <a:r>
              <a:rPr sz="7600" dirty="0" smtClean="0"/>
              <a:t> </a:t>
            </a:r>
            <a:r>
              <a:rPr sz="7600" dirty="0"/>
              <a:t>Students reflect on the</a:t>
            </a:r>
            <a:br>
              <a:rPr sz="7600" dirty="0"/>
            </a:br>
            <a:r>
              <a:rPr sz="7600" dirty="0"/>
              <a:t>learning process.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7600" b="1" dirty="0"/>
              <a:t>Strategy:</a:t>
            </a:r>
            <a:r>
              <a:rPr sz="7600" dirty="0"/>
              <a:t> Log </a:t>
            </a:r>
            <a:r>
              <a:rPr lang="en-US" sz="7600" dirty="0" smtClean="0"/>
              <a:t> learning process </a:t>
            </a:r>
            <a:r>
              <a:rPr sz="7600" dirty="0" smtClean="0"/>
              <a:t>about </a:t>
            </a:r>
            <a:r>
              <a:rPr sz="7600" dirty="0"/>
              <a:t>the elements of art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7600" dirty="0"/>
          </a:p>
          <a:p>
            <a:pPr>
              <a:lnSpc>
                <a:spcPct val="150000"/>
              </a:lnSpc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pPr>
            <a:r>
              <a:rPr sz="7600" dirty="0" err="1" smtClean="0"/>
              <a:t>Voici</a:t>
            </a:r>
            <a:r>
              <a:rPr sz="7600" dirty="0" smtClean="0"/>
              <a:t> </a:t>
            </a:r>
            <a:r>
              <a:rPr sz="7600" dirty="0"/>
              <a:t>les </a:t>
            </a:r>
            <a:r>
              <a:rPr sz="7600" dirty="0" err="1"/>
              <a:t>éléments</a:t>
            </a:r>
            <a:r>
              <a:rPr sz="7600" dirty="0"/>
              <a:t> de </a:t>
            </a:r>
            <a:r>
              <a:rPr sz="7600" dirty="0" err="1"/>
              <a:t>l’art</a:t>
            </a:r>
            <a:r>
              <a:rPr sz="7600" dirty="0"/>
              <a:t> que </a:t>
            </a:r>
            <a:r>
              <a:rPr sz="7600" dirty="0" err="1"/>
              <a:t>vous</a:t>
            </a:r>
            <a:r>
              <a:rPr sz="7600" dirty="0"/>
              <a:t> </a:t>
            </a:r>
            <a:r>
              <a:rPr sz="7600" dirty="0" err="1"/>
              <a:t>allez</a:t>
            </a:r>
            <a:r>
              <a:rPr sz="7600" dirty="0"/>
              <a:t> </a:t>
            </a:r>
            <a:r>
              <a:rPr sz="7600" dirty="0" err="1"/>
              <a:t>apprendre</a:t>
            </a:r>
            <a:r>
              <a:rPr sz="7600" dirty="0" smtClean="0"/>
              <a:t>:</a:t>
            </a:r>
            <a:endParaRPr lang="en-US" sz="7600" dirty="0" smtClean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dirty="0" smtClean="0">
                <a:solidFill>
                  <a:srgbClr val="0070C0"/>
                </a:solidFill>
              </a:rPr>
              <a:t>la </a:t>
            </a:r>
            <a:r>
              <a:rPr sz="9600" dirty="0" err="1">
                <a:solidFill>
                  <a:srgbClr val="0070C0"/>
                </a:solidFill>
              </a:rPr>
              <a:t>ligne</a:t>
            </a:r>
            <a:r>
              <a:rPr sz="9600" dirty="0">
                <a:solidFill>
                  <a:srgbClr val="0070C0"/>
                </a:solidFill>
              </a:rPr>
              <a:t> • la </a:t>
            </a:r>
            <a:r>
              <a:rPr sz="9600" dirty="0" err="1">
                <a:solidFill>
                  <a:srgbClr val="0070C0"/>
                </a:solidFill>
              </a:rPr>
              <a:t>forme</a:t>
            </a:r>
            <a:r>
              <a:rPr sz="9600" dirty="0">
                <a:solidFill>
                  <a:srgbClr val="0070C0"/>
                </a:solidFill>
              </a:rPr>
              <a:t> • la </a:t>
            </a:r>
            <a:r>
              <a:rPr sz="9600" dirty="0" err="1">
                <a:solidFill>
                  <a:srgbClr val="0070C0"/>
                </a:solidFill>
              </a:rPr>
              <a:t>couleur</a:t>
            </a:r>
            <a:r>
              <a:rPr sz="9600" dirty="0">
                <a:solidFill>
                  <a:srgbClr val="0070C0"/>
                </a:solidFill>
              </a:rPr>
              <a:t> • la texture • </a:t>
            </a:r>
            <a:r>
              <a:rPr sz="9600" dirty="0" err="1">
                <a:solidFill>
                  <a:srgbClr val="0070C0"/>
                </a:solidFill>
              </a:rPr>
              <a:t>l’espace</a:t>
            </a:r>
            <a:r>
              <a:rPr sz="9600" dirty="0">
                <a:solidFill>
                  <a:srgbClr val="0070C0"/>
                </a:solidFill>
              </a:rPr>
              <a:t> 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9600" dirty="0">
                <a:solidFill>
                  <a:srgbClr val="0070C0"/>
                </a:solidFill>
              </a:rPr>
              <a:t>la </a:t>
            </a:r>
            <a:r>
              <a:rPr sz="9600" dirty="0" err="1">
                <a:solidFill>
                  <a:srgbClr val="0070C0"/>
                </a:solidFill>
              </a:rPr>
              <a:t>forme</a:t>
            </a:r>
            <a:r>
              <a:rPr sz="9600" dirty="0">
                <a:solidFill>
                  <a:srgbClr val="0070C0"/>
                </a:solidFill>
              </a:rPr>
              <a:t>/</a:t>
            </a:r>
            <a:r>
              <a:rPr sz="9600" dirty="0" err="1">
                <a:solidFill>
                  <a:srgbClr val="0070C0"/>
                </a:solidFill>
              </a:rPr>
              <a:t>l’espace</a:t>
            </a:r>
            <a:r>
              <a:rPr sz="9600" dirty="0">
                <a:solidFill>
                  <a:srgbClr val="0070C0"/>
                </a:solidFill>
              </a:rPr>
              <a:t>: la perspective</a:t>
            </a:r>
          </a:p>
          <a:p>
            <a:pPr>
              <a:defRPr sz="16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9600" dirty="0"/>
          </a:p>
          <a:p>
            <a:pPr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pPr>
            <a:r>
              <a:rPr sz="9600" dirty="0" err="1"/>
              <a:t>R</a:t>
            </a:r>
            <a:r>
              <a:rPr sz="7600" dirty="0" err="1"/>
              <a:t>emplissez</a:t>
            </a:r>
            <a:r>
              <a:rPr sz="7600" dirty="0"/>
              <a:t> </a:t>
            </a:r>
            <a:r>
              <a:rPr sz="7600" dirty="0" err="1"/>
              <a:t>cette</a:t>
            </a:r>
            <a:r>
              <a:rPr sz="7600" dirty="0"/>
              <a:t> grille pendant le </a:t>
            </a:r>
            <a:r>
              <a:rPr sz="7600" dirty="0" err="1"/>
              <a:t>cours</a:t>
            </a:r>
            <a:r>
              <a:rPr sz="7600" dirty="0"/>
              <a:t>. </a:t>
            </a:r>
            <a:r>
              <a:rPr sz="7600" dirty="0" err="1"/>
              <a:t>Vous</a:t>
            </a:r>
            <a:r>
              <a:rPr sz="7600" dirty="0"/>
              <a:t> </a:t>
            </a:r>
            <a:r>
              <a:rPr sz="7600" dirty="0" err="1"/>
              <a:t>allez</a:t>
            </a:r>
            <a:r>
              <a:rPr sz="7600" dirty="0"/>
              <a:t> </a:t>
            </a:r>
            <a:r>
              <a:rPr sz="7600" dirty="0" err="1"/>
              <a:t>ajouter</a:t>
            </a:r>
            <a:r>
              <a:rPr sz="7600" dirty="0"/>
              <a:t> </a:t>
            </a:r>
            <a:r>
              <a:rPr sz="7600" dirty="0" err="1"/>
              <a:t>vos</a:t>
            </a:r>
            <a:r>
              <a:rPr sz="7600" dirty="0"/>
              <a:t> observations, impressions et questions. </a:t>
            </a:r>
            <a:r>
              <a:rPr sz="7600" dirty="0" err="1"/>
              <a:t>Essayez</a:t>
            </a:r>
            <a:r>
              <a:rPr sz="7600" dirty="0"/>
              <a:t> </a:t>
            </a:r>
            <a:r>
              <a:rPr sz="7600" dirty="0" err="1"/>
              <a:t>d’écrire</a:t>
            </a:r>
            <a:r>
              <a:rPr sz="7600" dirty="0"/>
              <a:t> </a:t>
            </a:r>
            <a:r>
              <a:rPr sz="7600" dirty="0" err="1"/>
              <a:t>en</a:t>
            </a:r>
            <a:r>
              <a:rPr sz="7600" dirty="0"/>
              <a:t> </a:t>
            </a:r>
            <a:r>
              <a:rPr sz="7600" dirty="0" err="1"/>
              <a:t>français</a:t>
            </a:r>
            <a:r>
              <a:rPr sz="7600" dirty="0"/>
              <a:t> </a:t>
            </a:r>
            <a:r>
              <a:rPr sz="7600" dirty="0" err="1"/>
              <a:t>ou</a:t>
            </a:r>
            <a:r>
              <a:rPr sz="7600" dirty="0"/>
              <a:t> “</a:t>
            </a:r>
            <a:r>
              <a:rPr sz="7600" dirty="0" err="1"/>
              <a:t>franglais</a:t>
            </a:r>
            <a:r>
              <a:rPr sz="7600" dirty="0" smtClean="0"/>
              <a:t>.</a:t>
            </a:r>
            <a:r>
              <a:rPr lang="en-US" sz="7600" dirty="0" smtClean="0"/>
              <a:t>"</a:t>
            </a:r>
            <a:r>
              <a:rPr lang="fr-FR" sz="7600" dirty="0" smtClean="0"/>
              <a:t> </a:t>
            </a:r>
          </a:p>
          <a:p>
            <a:pPr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pPr>
            <a:endParaRPr lang="fr-FR" sz="7600" dirty="0"/>
          </a:p>
          <a:p>
            <a:pPr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pPr>
            <a:endParaRPr lang="fr-FR" sz="7600" dirty="0" smtClean="0"/>
          </a:p>
          <a:p>
            <a:pPr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pPr>
            <a:r>
              <a:rPr lang="fr-FR" sz="7600" b="1" dirty="0" smtClean="0"/>
              <a:t>M</a:t>
            </a:r>
            <a:r>
              <a:rPr lang="fr-FR" sz="1900" b="1" dirty="0" smtClean="0"/>
              <a:t>es </a:t>
            </a:r>
            <a:r>
              <a:rPr lang="fr-FR" sz="1900" b="1" dirty="0"/>
              <a:t>connaissances des </a:t>
            </a:r>
            <a:r>
              <a:rPr lang="fr-FR" sz="1900" b="1" dirty="0" err="1"/>
              <a:t>élements</a:t>
            </a:r>
            <a:r>
              <a:rPr lang="fr-FR" sz="1900" b="1" dirty="0"/>
              <a:t> de l’art</a:t>
            </a:r>
          </a:p>
          <a:p>
            <a:pPr>
              <a:spcBef>
                <a:spcPts val="500"/>
              </a:spcBef>
              <a:defRPr sz="1600" i="1">
                <a:latin typeface="Arial"/>
                <a:ea typeface="Arial"/>
                <a:cs typeface="Arial"/>
                <a:sym typeface="Arial"/>
              </a:defRPr>
            </a:pPr>
            <a:endParaRPr sz="1900" b="1" dirty="0"/>
          </a:p>
        </p:txBody>
      </p:sp>
      <p:graphicFrame>
        <p:nvGraphicFramePr>
          <p:cNvPr id="412" name="Table 412"/>
          <p:cNvGraphicFramePr/>
          <p:nvPr/>
        </p:nvGraphicFramePr>
        <p:xfrm>
          <a:off x="457200" y="4025900"/>
          <a:ext cx="8229600" cy="240450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793036"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Les éléments: </a:t>
                      </a:r>
                    </a:p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Mes définitions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Ce que je pensais avant le cours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Ce que je sais ou apprécie maintenant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Exemples</a:t>
                      </a:r>
                    </a:p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(artiste, titre, année)</a:t>
                      </a:r>
                    </a:p>
                  </a:txBody>
                  <a:tcPr marL="0" marR="0" marT="0" marB="0" anchor="ctr" horzOverflow="overflow"/>
                </a:tc>
              </a:tr>
              <a:tr h="805736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la perspective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805736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7" name="Shape 374"/>
          <p:cNvSpPr/>
          <p:nvPr/>
        </p:nvSpPr>
        <p:spPr>
          <a:xfrm>
            <a:off x="7325883" y="6394450"/>
            <a:ext cx="165686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Worksheet </a:t>
            </a:r>
            <a:r>
              <a:rPr lang="en-US" smtClean="0"/>
              <a:t>10</a:t>
            </a: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Shape 431"/>
          <p:cNvSpPr/>
          <p:nvPr/>
        </p:nvSpPr>
        <p:spPr>
          <a:xfrm>
            <a:off x="381000" y="5941059"/>
            <a:ext cx="8382000" cy="742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/>
              <a:t>Pedagogy:</a:t>
            </a:r>
            <a:r>
              <a:rPr sz="1800" dirty="0"/>
              <a:t> Use inductive reasoning</a:t>
            </a:r>
            <a:endParaRPr sz="1800" b="1" dirty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/>
              <a:t>Strategy: </a:t>
            </a:r>
            <a:r>
              <a:rPr sz="1800" dirty="0"/>
              <a:t>Students use their powers of </a:t>
            </a:r>
            <a:r>
              <a:rPr sz="1800"/>
              <a:t>observation </a:t>
            </a:r>
            <a:r>
              <a:rPr sz="1800" smtClean="0"/>
              <a:t>to</a:t>
            </a:r>
            <a:r>
              <a:rPr lang="en-US" sz="1800" smtClean="0"/>
              <a:t> understand art elements.</a:t>
            </a:r>
            <a:r>
              <a:rPr sz="1800" smtClean="0"/>
              <a:t> </a:t>
            </a:r>
            <a:endParaRPr dirty="0"/>
          </a:p>
        </p:txBody>
      </p:sp>
      <p:sp>
        <p:nvSpPr>
          <p:cNvPr id="432" name="Shape 432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 maison: À l’extérieur</a:t>
            </a:r>
          </a:p>
        </p:txBody>
      </p:sp>
      <p:pic>
        <p:nvPicPr>
          <p:cNvPr id="4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942" y="1124490"/>
            <a:ext cx="4605154" cy="3694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95794" y="1130637"/>
            <a:ext cx="3474062" cy="4256508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/>
          <p:nvPr/>
        </p:nvSpPr>
        <p:spPr>
          <a:xfrm>
            <a:off x="330142" y="4801825"/>
            <a:ext cx="326627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i="1" dirty="0" err="1"/>
              <a:t>Maison</a:t>
            </a:r>
            <a:r>
              <a:rPr i="1" dirty="0"/>
              <a:t> Maria</a:t>
            </a:r>
            <a:r>
              <a:rPr dirty="0"/>
              <a:t>…; Cézanne, Paul; 1895.  </a:t>
            </a:r>
          </a:p>
        </p:txBody>
      </p:sp>
      <p:sp>
        <p:nvSpPr>
          <p:cNvPr id="437" name="Shape 437"/>
          <p:cNvSpPr/>
          <p:nvPr/>
        </p:nvSpPr>
        <p:spPr>
          <a:xfrm>
            <a:off x="5245015" y="5376861"/>
            <a:ext cx="347406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i="1" dirty="0" err="1"/>
              <a:t>Fenêtre</a:t>
            </a:r>
            <a:r>
              <a:rPr i="1" dirty="0"/>
              <a:t> </a:t>
            </a:r>
            <a:r>
              <a:rPr i="1" dirty="0" err="1"/>
              <a:t>ouverte</a:t>
            </a:r>
            <a:r>
              <a:rPr i="1" dirty="0"/>
              <a:t>, </a:t>
            </a:r>
            <a:r>
              <a:rPr i="1" dirty="0" err="1"/>
              <a:t>Collioure</a:t>
            </a:r>
            <a:r>
              <a:rPr i="1" dirty="0"/>
              <a:t>;</a:t>
            </a:r>
            <a:r>
              <a:rPr dirty="0"/>
              <a:t> Matisse, Henri</a:t>
            </a:r>
            <a:r>
              <a:rPr/>
              <a:t>; </a:t>
            </a:r>
            <a:r>
              <a:rPr smtClean="0"/>
              <a:t>1905</a:t>
            </a:r>
            <a:r>
              <a:rPr lang="en-US" smtClean="0"/>
              <a:t>.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Répondez à la question sur</a:t>
            </a:r>
            <a:r>
              <a:t> “la perspective”:</a:t>
            </a:r>
          </a:p>
        </p:txBody>
      </p:sp>
      <p:sp>
        <p:nvSpPr>
          <p:cNvPr id="443" name="Shape 443"/>
          <p:cNvSpPr/>
          <p:nvPr/>
        </p:nvSpPr>
        <p:spPr>
          <a:xfrm>
            <a:off x="381000" y="990600"/>
            <a:ext cx="8229600" cy="1793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 “</a:t>
            </a:r>
            <a:r>
              <a:rPr sz="2400" dirty="0" err="1"/>
              <a:t>Dans</a:t>
            </a:r>
            <a:r>
              <a:rPr sz="2400" dirty="0"/>
              <a:t> </a:t>
            </a:r>
            <a:r>
              <a:rPr sz="2400" dirty="0" err="1"/>
              <a:t>quel</a:t>
            </a:r>
            <a:r>
              <a:rPr sz="2400" dirty="0"/>
              <a:t> tableau </a:t>
            </a:r>
            <a:r>
              <a:rPr sz="2400" dirty="0" err="1"/>
              <a:t>trouve</a:t>
            </a:r>
            <a:r>
              <a:rPr sz="2400" dirty="0"/>
              <a:t>-t-on que la perspective se </a:t>
            </a:r>
            <a:r>
              <a:rPr sz="2400" dirty="0" err="1"/>
              <a:t>montre</a:t>
            </a:r>
            <a:r>
              <a:rPr sz="2400" dirty="0"/>
              <a:t> avec des objects plus </a:t>
            </a:r>
            <a:r>
              <a:rPr sz="2400" dirty="0" err="1"/>
              <a:t>petits</a:t>
            </a:r>
            <a:r>
              <a:rPr sz="2400" dirty="0"/>
              <a:t> au </a:t>
            </a:r>
            <a:r>
              <a:rPr sz="2400" dirty="0" err="1"/>
              <a:t>centre</a:t>
            </a:r>
            <a:r>
              <a:rPr sz="2400" dirty="0"/>
              <a:t> </a:t>
            </a:r>
            <a:r>
              <a:rPr sz="2400" dirty="0" err="1"/>
              <a:t>ou</a:t>
            </a:r>
            <a:r>
              <a:rPr sz="2400" dirty="0"/>
              <a:t> à </a:t>
            </a:r>
            <a:r>
              <a:rPr sz="2400" dirty="0" err="1"/>
              <a:t>l’arrière</a:t>
            </a:r>
            <a:r>
              <a:rPr sz="2400" dirty="0"/>
              <a:t> plan? </a:t>
            </a:r>
            <a:r>
              <a:rPr sz="2400" dirty="0" err="1"/>
              <a:t>Dans</a:t>
            </a:r>
            <a:r>
              <a:rPr sz="2400" dirty="0"/>
              <a:t> </a:t>
            </a:r>
            <a:r>
              <a:rPr sz="2400" dirty="0" err="1"/>
              <a:t>quel</a:t>
            </a:r>
            <a:r>
              <a:rPr sz="2400" dirty="0"/>
              <a:t> tableau </a:t>
            </a:r>
            <a:r>
              <a:rPr sz="2400" dirty="0" err="1"/>
              <a:t>trouve</a:t>
            </a:r>
            <a:r>
              <a:rPr sz="2400" dirty="0"/>
              <a:t>-t-on que </a:t>
            </a:r>
            <a:r>
              <a:rPr sz="2400" dirty="0" err="1"/>
              <a:t>deux</a:t>
            </a:r>
            <a:r>
              <a:rPr sz="2400" dirty="0"/>
              <a:t> </a:t>
            </a:r>
            <a:r>
              <a:rPr sz="2400" dirty="0" err="1"/>
              <a:t>lignes</a:t>
            </a:r>
            <a:r>
              <a:rPr sz="2400" dirty="0"/>
              <a:t> </a:t>
            </a:r>
            <a:r>
              <a:rPr sz="2400" dirty="0" err="1"/>
              <a:t>s’approchent</a:t>
            </a:r>
            <a:r>
              <a:rPr sz="2400" dirty="0"/>
              <a:t> pour </a:t>
            </a:r>
            <a:r>
              <a:rPr sz="2400" dirty="0" err="1"/>
              <a:t>indiquer</a:t>
            </a:r>
            <a:r>
              <a:rPr sz="2400" dirty="0"/>
              <a:t> la distance?” </a:t>
            </a:r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  <p:graphicFrame>
        <p:nvGraphicFramePr>
          <p:cNvPr id="444" name="Table 444"/>
          <p:cNvGraphicFramePr/>
          <p:nvPr>
            <p:extLst>
              <p:ext uri="{D42A27DB-BD31-4B8C-83A1-F6EECF244321}">
                <p14:modId xmlns:p14="http://schemas.microsoft.com/office/powerpoint/2010/main" val="2005404101"/>
              </p:ext>
            </p:extLst>
          </p:nvPr>
        </p:nvGraphicFramePr>
        <p:xfrm>
          <a:off x="457200" y="2738120"/>
          <a:ext cx="8229600" cy="213923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920036"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Les </a:t>
                      </a:r>
                      <a:r>
                        <a:rPr dirty="0" err="1"/>
                        <a:t>éléments</a:t>
                      </a:r>
                      <a:r>
                        <a:rPr dirty="0"/>
                        <a:t>: </a:t>
                      </a:r>
                    </a:p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 err="1"/>
                        <a:t>Mes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définitions</a:t>
                      </a:r>
                      <a:endParaRPr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Ce que je pensais avant le cours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Ce que je sais ou apprécie maintenant	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Exemples</a:t>
                      </a:r>
                    </a:p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(artiste, titre, année)</a:t>
                      </a:r>
                    </a:p>
                  </a:txBody>
                  <a:tcPr marL="0" marR="0" marT="0" marB="0" anchor="ctr" horzOverflow="overflow"/>
                </a:tc>
              </a:tr>
              <a:tr h="11617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la perspective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Ce sont les lignes parallelles (A)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Pour montrer la distance, on peut aussi faire </a:t>
                      </a:r>
                      <a:r>
                        <a:rPr/>
                        <a:t>les </a:t>
                      </a:r>
                      <a:r>
                        <a:rPr smtClean="0"/>
                        <a:t>objets</a:t>
                      </a:r>
                      <a:r>
                        <a:rPr lang="en-US" smtClean="0"/>
                        <a:t> </a:t>
                      </a:r>
                    </a:p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lang="en-US" smtClean="0"/>
                        <a:t>&amp;</a:t>
                      </a:r>
                      <a:r>
                        <a:rPr smtClean="0"/>
                        <a:t> </a:t>
                      </a:r>
                      <a:r>
                        <a:t>personnes moins grands (B)	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(A) </a:t>
                      </a:r>
                      <a:r>
                        <a:rPr i="1" dirty="0" err="1"/>
                        <a:t>Maison</a:t>
                      </a:r>
                      <a:r>
                        <a:rPr i="1" dirty="0"/>
                        <a:t> Maria…</a:t>
                      </a:r>
                      <a:r>
                        <a:rPr dirty="0"/>
                        <a:t> par Cézanne</a:t>
                      </a:r>
                    </a:p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(B) </a:t>
                      </a:r>
                      <a:r>
                        <a:rPr i="1" dirty="0" err="1"/>
                        <a:t>Fenêtre</a:t>
                      </a:r>
                      <a:r>
                        <a:rPr i="1" dirty="0"/>
                        <a:t> </a:t>
                      </a:r>
                      <a:r>
                        <a:rPr i="1" dirty="0" err="1"/>
                        <a:t>ouverte</a:t>
                      </a:r>
                      <a:r>
                        <a:rPr dirty="0"/>
                        <a:t> par Matisse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445" name="Shape 445"/>
          <p:cNvSpPr/>
          <p:nvPr/>
        </p:nvSpPr>
        <p:spPr>
          <a:xfrm>
            <a:off x="143342" y="5538245"/>
            <a:ext cx="32316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hape 448"/>
          <p:cNvSpPr/>
          <p:nvPr/>
        </p:nvSpPr>
        <p:spPr>
          <a:xfrm>
            <a:off x="381000" y="1038859"/>
            <a:ext cx="8382000" cy="1519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Pedagogy: </a:t>
            </a:r>
            <a:r>
              <a:rPr dirty="0" smtClean="0"/>
              <a:t>Students </a:t>
            </a:r>
            <a:r>
              <a:rPr dirty="0"/>
              <a:t>practice using “rooms of the house” vocabulary, practice writing description, and do peer editing</a:t>
            </a:r>
          </a:p>
        </p:txBody>
      </p:sp>
      <p:sp>
        <p:nvSpPr>
          <p:cNvPr id="449" name="Shape 449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 maison: À l’intérieur</a:t>
            </a:r>
          </a:p>
        </p:txBody>
      </p:sp>
      <p:pic>
        <p:nvPicPr>
          <p:cNvPr id="45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0999" y="2272981"/>
            <a:ext cx="4141524" cy="3182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3752" y="2272981"/>
            <a:ext cx="3979249" cy="3182071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Shape 453"/>
          <p:cNvSpPr/>
          <p:nvPr/>
        </p:nvSpPr>
        <p:spPr>
          <a:xfrm>
            <a:off x="4755630" y="5445535"/>
            <a:ext cx="4256862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La chambre de Van Gogh à Arles</a:t>
            </a:r>
            <a:r>
              <a:t>; Van Gogh, Vincent; 1889.</a:t>
            </a:r>
            <a:endParaRPr i="1"/>
          </a:p>
        </p:txBody>
      </p:sp>
      <p:sp>
        <p:nvSpPr>
          <p:cNvPr id="454" name="Shape 454"/>
          <p:cNvSpPr/>
          <p:nvPr/>
        </p:nvSpPr>
        <p:spPr>
          <a:xfrm>
            <a:off x="373795" y="5464585"/>
            <a:ext cx="374280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Nature morte de Séville</a:t>
            </a:r>
            <a:r>
              <a:t>; Matisse</a:t>
            </a:r>
            <a:r>
              <a:rPr/>
              <a:t>, </a:t>
            </a:r>
            <a:r>
              <a:rPr smtClean="0"/>
              <a:t>Henri</a:t>
            </a:r>
            <a:r>
              <a:rPr lang="en-US" smtClean="0"/>
              <a:t>,</a:t>
            </a:r>
            <a:r>
              <a:rPr smtClean="0"/>
              <a:t> </a:t>
            </a:r>
            <a:r>
              <a:t>1910.</a:t>
            </a:r>
          </a:p>
        </p:txBody>
      </p:sp>
      <p:pic>
        <p:nvPicPr>
          <p:cNvPr id="455" name="image5.jpg" descr="EMCL_PP.jpg"/>
          <p:cNvPicPr>
            <a:picLocks noChangeAspect="1"/>
          </p:cNvPicPr>
          <p:nvPr/>
        </p:nvPicPr>
        <p:blipFill>
          <a:blip r:embed="rId5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381000" y="937259"/>
            <a:ext cx="8382000" cy="549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 lnSpcReduction="10000"/>
          </a:bodyPr>
          <a:lstStyle/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1300" b="1" smtClean="0"/>
              <a:t>TIP</a:t>
            </a:r>
            <a:r>
              <a:rPr sz="1300" b="1" smtClean="0"/>
              <a:t>: </a:t>
            </a:r>
            <a:r>
              <a:rPr sz="1300" dirty="0">
                <a:solidFill>
                  <a:srgbClr val="0070C0"/>
                </a:solidFill>
              </a:rPr>
              <a:t>Provide both an art activity and a language activity for each art term and theme</a:t>
            </a:r>
            <a:r>
              <a:rPr sz="1300" dirty="0"/>
              <a:t>.</a:t>
            </a:r>
            <a:endParaRPr sz="1300" b="1" dirty="0"/>
          </a:p>
          <a:p>
            <a:pPr defTabSz="425195">
              <a:defRPr sz="1488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b="1" smtClean="0"/>
              <a:t>     </a:t>
            </a:r>
            <a:r>
              <a:rPr lang="en-US" sz="1300" smtClean="0"/>
              <a:t>After </a:t>
            </a:r>
            <a:r>
              <a:rPr lang="en-US" sz="1300"/>
              <a:t>reading the compositions, point out common errors to </a:t>
            </a:r>
            <a:br>
              <a:rPr lang="en-US" sz="1300"/>
            </a:br>
            <a:r>
              <a:rPr lang="en-US" sz="1300" smtClean="0"/>
              <a:t>     the </a:t>
            </a:r>
            <a:r>
              <a:rPr lang="en-US" sz="1300"/>
              <a:t>whole class so no one feels picked on</a:t>
            </a:r>
          </a:p>
          <a:p>
            <a:pPr defTabSz="425195">
              <a:defRPr sz="1488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smtClean="0"/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smtClean="0"/>
              <a:t>Activité </a:t>
            </a:r>
            <a:r>
              <a:rPr b="1" dirty="0"/>
              <a:t>1: Developing Language Skills</a:t>
            </a:r>
          </a:p>
          <a:p>
            <a:pPr defTabSz="425195">
              <a:defRPr sz="1488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dirty="0"/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 err="1"/>
              <a:t>Décrivez</a:t>
            </a:r>
            <a:r>
              <a:rPr b="1" dirty="0"/>
              <a:t> un tableau!</a:t>
            </a:r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Presentational Writing</a:t>
            </a:r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dirty="0"/>
          </a:p>
          <a:p>
            <a:pPr marL="354329" indent="-212597" defTabSz="425195">
              <a:buSzPct val="100000"/>
              <a:buAutoNum type="arabicPeriod"/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choose the Van Gogh or Matisse painting to describe in writing.</a:t>
            </a:r>
          </a:p>
          <a:p>
            <a:pPr marL="354329" indent="-212597" defTabSz="425195">
              <a:buSzPct val="100000"/>
              <a:buAutoNum type="arabicPeriod"/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By answering the questions, they’ll end up with a paragraph.</a:t>
            </a:r>
          </a:p>
          <a:p>
            <a:pPr marL="354329" indent="-212597" defTabSz="425195">
              <a:buSzPct val="100000"/>
              <a:buAutoNum type="arabicPeriod"/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Encourage them to do additional research online about the artist and painting, in order to add some additional information.</a:t>
            </a:r>
          </a:p>
          <a:p>
            <a:pPr marL="212597"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i="1" dirty="0"/>
          </a:p>
          <a:p>
            <a:pPr marL="566927" indent="-212597" defTabSz="425195">
              <a:buSzPct val="100000"/>
              <a:buChar char="•"/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i="1" dirty="0"/>
          </a:p>
          <a:p>
            <a:pPr marL="354329" indent="-212597" defTabSz="425195">
              <a:buSzPct val="100000"/>
              <a:buChar char="•"/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>
                <a:solidFill>
                  <a:srgbClr val="0070C0"/>
                </a:solidFill>
              </a:rPr>
              <a:t>C’est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une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maison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dans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quelle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ville</a:t>
            </a:r>
            <a:r>
              <a:rPr sz="2400" dirty="0">
                <a:solidFill>
                  <a:srgbClr val="0070C0"/>
                </a:solidFill>
              </a:rPr>
              <a:t>, </a:t>
            </a:r>
            <a:r>
              <a:rPr sz="2400" dirty="0" err="1">
                <a:solidFill>
                  <a:srgbClr val="0070C0"/>
                </a:solidFill>
              </a:rPr>
              <a:t>quel</a:t>
            </a:r>
            <a:r>
              <a:rPr sz="2400" dirty="0">
                <a:solidFill>
                  <a:srgbClr val="0070C0"/>
                </a:solidFill>
              </a:rPr>
              <a:t> pays?</a:t>
            </a:r>
          </a:p>
          <a:p>
            <a:pPr marL="354329" indent="-212597" defTabSz="425195">
              <a:buSzPct val="100000"/>
              <a:buChar char="•"/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>
                <a:solidFill>
                  <a:srgbClr val="0070C0"/>
                </a:solidFill>
              </a:rPr>
              <a:t>C’est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quelle</a:t>
            </a:r>
            <a:r>
              <a:rPr sz="2400" dirty="0">
                <a:solidFill>
                  <a:srgbClr val="0070C0"/>
                </a:solidFill>
              </a:rPr>
              <a:t> pièce?</a:t>
            </a:r>
          </a:p>
          <a:p>
            <a:pPr marL="354329" indent="-212597" defTabSz="425195">
              <a:buSzPct val="100000"/>
              <a:buChar char="•"/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>
                <a:solidFill>
                  <a:srgbClr val="0070C0"/>
                </a:solidFill>
              </a:rPr>
              <a:t>Qu’est-ce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qu’il</a:t>
            </a:r>
            <a:r>
              <a:rPr sz="2400" dirty="0">
                <a:solidFill>
                  <a:srgbClr val="0070C0"/>
                </a:solidFill>
              </a:rPr>
              <a:t> y a </a:t>
            </a:r>
            <a:r>
              <a:rPr sz="2400" dirty="0" err="1">
                <a:solidFill>
                  <a:srgbClr val="0070C0"/>
                </a:solidFill>
              </a:rPr>
              <a:t>dans</a:t>
            </a:r>
            <a:r>
              <a:rPr sz="2400" dirty="0">
                <a:solidFill>
                  <a:srgbClr val="0070C0"/>
                </a:solidFill>
              </a:rPr>
              <a:t> la pièce… </a:t>
            </a:r>
            <a:r>
              <a:rPr sz="2400" dirty="0" err="1">
                <a:solidFill>
                  <a:srgbClr val="0070C0"/>
                </a:solidFill>
              </a:rPr>
              <a:t>meubles</a:t>
            </a:r>
            <a:r>
              <a:rPr sz="2400" dirty="0">
                <a:solidFill>
                  <a:srgbClr val="0070C0"/>
                </a:solidFill>
              </a:rPr>
              <a:t>, </a:t>
            </a:r>
            <a:r>
              <a:rPr sz="2400" dirty="0" err="1">
                <a:solidFill>
                  <a:srgbClr val="0070C0"/>
                </a:solidFill>
              </a:rPr>
              <a:t>objets</a:t>
            </a:r>
            <a:r>
              <a:rPr sz="2400" dirty="0">
                <a:solidFill>
                  <a:srgbClr val="0070C0"/>
                </a:solidFill>
              </a:rPr>
              <a:t>?</a:t>
            </a:r>
          </a:p>
          <a:p>
            <a:pPr marL="354329" indent="-212597" defTabSz="425195">
              <a:buSzPct val="100000"/>
              <a:buChar char="•"/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70C0"/>
                </a:solidFill>
              </a:rPr>
              <a:t>Les choses </a:t>
            </a:r>
            <a:r>
              <a:rPr sz="2400" dirty="0" err="1">
                <a:solidFill>
                  <a:srgbClr val="0070C0"/>
                </a:solidFill>
              </a:rPr>
              <a:t>dans</a:t>
            </a:r>
            <a:r>
              <a:rPr sz="2400" dirty="0">
                <a:solidFill>
                  <a:srgbClr val="0070C0"/>
                </a:solidFill>
              </a:rPr>
              <a:t> la pièce </a:t>
            </a:r>
            <a:r>
              <a:rPr sz="2400" dirty="0" err="1">
                <a:solidFill>
                  <a:srgbClr val="0070C0"/>
                </a:solidFill>
              </a:rPr>
              <a:t>sont</a:t>
            </a:r>
            <a:r>
              <a:rPr sz="2400" dirty="0">
                <a:solidFill>
                  <a:srgbClr val="0070C0"/>
                </a:solidFill>
              </a:rPr>
              <a:t> de </a:t>
            </a:r>
            <a:r>
              <a:rPr sz="2400" dirty="0" err="1">
                <a:solidFill>
                  <a:srgbClr val="0070C0"/>
                </a:solidFill>
              </a:rPr>
              <a:t>quelles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couleurs</a:t>
            </a:r>
            <a:r>
              <a:rPr sz="2400" dirty="0">
                <a:solidFill>
                  <a:srgbClr val="0070C0"/>
                </a:solidFill>
              </a:rPr>
              <a:t>?</a:t>
            </a:r>
          </a:p>
          <a:p>
            <a:pPr marL="354329" indent="-212597" defTabSz="425195">
              <a:buSzPct val="100000"/>
              <a:buChar char="•"/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>
                <a:solidFill>
                  <a:srgbClr val="0070C0"/>
                </a:solidFill>
              </a:rPr>
              <a:t>Où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est</a:t>
            </a:r>
            <a:r>
              <a:rPr sz="2400" dirty="0">
                <a:solidFill>
                  <a:srgbClr val="0070C0"/>
                </a:solidFill>
              </a:rPr>
              <a:t> le </a:t>
            </a:r>
            <a:r>
              <a:rPr sz="2400" dirty="0" err="1">
                <a:solidFill>
                  <a:srgbClr val="0070C0"/>
                </a:solidFill>
              </a:rPr>
              <a:t>résident</a:t>
            </a:r>
            <a:r>
              <a:rPr sz="2400" dirty="0">
                <a:solidFill>
                  <a:srgbClr val="0070C0"/>
                </a:solidFill>
              </a:rPr>
              <a:t>?/</a:t>
            </a:r>
            <a:r>
              <a:rPr sz="2400" dirty="0" err="1">
                <a:solidFill>
                  <a:srgbClr val="0070C0"/>
                </a:solidFill>
              </a:rPr>
              <a:t>Où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sont</a:t>
            </a:r>
            <a:r>
              <a:rPr sz="2400" dirty="0">
                <a:solidFill>
                  <a:srgbClr val="0070C0"/>
                </a:solidFill>
              </a:rPr>
              <a:t> les residents? (</a:t>
            </a:r>
            <a:r>
              <a:rPr sz="2400" dirty="0" err="1">
                <a:solidFill>
                  <a:srgbClr val="0070C0"/>
                </a:solidFill>
              </a:rPr>
              <a:t>Imaginez</a:t>
            </a:r>
            <a:r>
              <a:rPr sz="2400" dirty="0">
                <a:solidFill>
                  <a:srgbClr val="0070C0"/>
                </a:solidFill>
              </a:rPr>
              <a:t>!)</a:t>
            </a:r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solidFill>
                <a:srgbClr val="0070C0"/>
              </a:solidFill>
            </a:endParaRPr>
          </a:p>
          <a:p>
            <a:pPr defTabSz="425195"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1300" b="1" smtClean="0">
                <a:solidFill>
                  <a:srgbClr val="0070C0"/>
                </a:solidFill>
              </a:rPr>
              <a:t>Pedagogy</a:t>
            </a:r>
            <a:r>
              <a:rPr sz="1300" b="1" smtClean="0"/>
              <a:t>:</a:t>
            </a:r>
            <a:r>
              <a:rPr sz="1300" smtClean="0"/>
              <a:t> </a:t>
            </a:r>
            <a:endParaRPr sz="1300" dirty="0"/>
          </a:p>
          <a:p>
            <a:pPr marL="566927" indent="-212597" defTabSz="425195">
              <a:buSzPct val="100000"/>
              <a:buChar char="•"/>
              <a:defRPr sz="1488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54329" indent="-212597" defTabSz="425195">
              <a:buSzPct val="100000"/>
              <a:buFont typeface="Symbol"/>
              <a:buChar char="•"/>
              <a:defRPr sz="1488" i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0" dirty="0"/>
              <a:t>High-leverage teaching: Be a “warm demander” who </a:t>
            </a:r>
            <a:r>
              <a:rPr lang="en-US" b="1" dirty="0" smtClean="0"/>
              <a:t>praises student </a:t>
            </a:r>
            <a:r>
              <a:rPr lang="en-US" b="1" smtClean="0"/>
              <a:t>effort</a:t>
            </a:r>
            <a:r>
              <a:rPr smtClean="0"/>
              <a:t>.</a:t>
            </a:r>
          </a:p>
        </p:txBody>
      </p:sp>
      <p:sp>
        <p:nvSpPr>
          <p:cNvPr id="459" name="Shape 459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 maison: À l’intérieur</a:t>
            </a:r>
          </a:p>
        </p:txBody>
      </p:sp>
      <p:pic>
        <p:nvPicPr>
          <p:cNvPr id="461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457200" y="1140737"/>
            <a:ext cx="104115" cy="135802"/>
          </a:xfrm>
          <a:prstGeom prst="rect">
            <a:avLst/>
          </a:prstGeom>
          <a:solidFill>
            <a:srgbClr val="FFFFFF"/>
          </a:solidFill>
          <a:ln w="3175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Shape 374"/>
          <p:cNvSpPr/>
          <p:nvPr/>
        </p:nvSpPr>
        <p:spPr>
          <a:xfrm>
            <a:off x="7301620" y="5691912"/>
            <a:ext cx="165686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Worksheet </a:t>
            </a:r>
            <a:r>
              <a:rPr lang="en-US" smtClean="0"/>
              <a:t>11</a:t>
            </a: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palet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Shape 464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/>
              <a:t>Tip:</a:t>
            </a:r>
            <a:r>
              <a:rPr sz="2400" dirty="0"/>
              <a:t> Ask a student who’s willing to share his or her paragraph description of Van Gogh’s bedroom.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/>
              <a:t>Exemple</a:t>
            </a:r>
            <a:r>
              <a:rPr sz="2400" b="1" dirty="0"/>
              <a:t> par un </a:t>
            </a:r>
            <a:r>
              <a:rPr sz="2400" b="1" dirty="0" err="1"/>
              <a:t>élève</a:t>
            </a:r>
            <a:r>
              <a:rPr sz="2400" b="1" dirty="0"/>
              <a:t>: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/>
              <a:t>Cette</a:t>
            </a:r>
            <a:r>
              <a:rPr sz="2400" dirty="0"/>
              <a:t> pièce </a:t>
            </a:r>
            <a:r>
              <a:rPr sz="2400" dirty="0" err="1"/>
              <a:t>est</a:t>
            </a:r>
            <a:r>
              <a:rPr sz="2400" dirty="0"/>
              <a:t> </a:t>
            </a:r>
            <a:r>
              <a:rPr sz="2400" dirty="0" err="1"/>
              <a:t>dans</a:t>
            </a:r>
            <a:r>
              <a:rPr sz="2400" dirty="0"/>
              <a:t> </a:t>
            </a:r>
            <a:r>
              <a:rPr sz="2400" dirty="0" err="1"/>
              <a:t>une</a:t>
            </a:r>
            <a:r>
              <a:rPr sz="2400" dirty="0"/>
              <a:t> </a:t>
            </a:r>
            <a:r>
              <a:rPr sz="2400" dirty="0" err="1"/>
              <a:t>maison</a:t>
            </a:r>
            <a:r>
              <a:rPr sz="2400" dirty="0"/>
              <a:t> à Arles, </a:t>
            </a:r>
            <a:r>
              <a:rPr sz="2400" dirty="0" err="1"/>
              <a:t>dans</a:t>
            </a:r>
            <a:r>
              <a:rPr sz="2400" dirty="0"/>
              <a:t> le </a:t>
            </a:r>
            <a:r>
              <a:rPr sz="2400" dirty="0" err="1"/>
              <a:t>sud</a:t>
            </a:r>
            <a:r>
              <a:rPr sz="2400" dirty="0"/>
              <a:t> de la France. </a:t>
            </a:r>
            <a:r>
              <a:rPr sz="2400" dirty="0" err="1"/>
              <a:t>C’est</a:t>
            </a:r>
            <a:r>
              <a:rPr sz="2400" dirty="0"/>
              <a:t> la </a:t>
            </a:r>
            <a:r>
              <a:rPr sz="2400" dirty="0" err="1"/>
              <a:t>chambre</a:t>
            </a:r>
            <a:r>
              <a:rPr sz="2400" dirty="0"/>
              <a:t> d’un artiste. </a:t>
            </a:r>
            <a:r>
              <a:rPr sz="2400" dirty="0" err="1"/>
              <a:t>Dans</a:t>
            </a:r>
            <a:r>
              <a:rPr sz="2400" dirty="0"/>
              <a:t> la </a:t>
            </a:r>
            <a:r>
              <a:rPr sz="2400" dirty="0" err="1"/>
              <a:t>chambre</a:t>
            </a:r>
            <a:r>
              <a:rPr sz="2400" dirty="0"/>
              <a:t> on </a:t>
            </a:r>
            <a:r>
              <a:rPr sz="2400" dirty="0" err="1"/>
              <a:t>voit</a:t>
            </a:r>
            <a:r>
              <a:rPr sz="2400" dirty="0"/>
              <a:t> un lit, </a:t>
            </a:r>
            <a:r>
              <a:rPr sz="2400" dirty="0" err="1"/>
              <a:t>une</a:t>
            </a:r>
            <a:r>
              <a:rPr sz="2400" dirty="0"/>
              <a:t> table, </a:t>
            </a:r>
            <a:r>
              <a:rPr sz="2400" dirty="0" err="1"/>
              <a:t>deux</a:t>
            </a:r>
            <a:r>
              <a:rPr sz="2400" dirty="0"/>
              <a:t> chaises, </a:t>
            </a:r>
            <a:r>
              <a:rPr sz="2400" dirty="0" err="1"/>
              <a:t>une</a:t>
            </a:r>
            <a:r>
              <a:rPr sz="2400" dirty="0"/>
              <a:t> glace, des </a:t>
            </a:r>
            <a:r>
              <a:rPr sz="2400" dirty="0" err="1"/>
              <a:t>vêtements</a:t>
            </a:r>
            <a:r>
              <a:rPr sz="2400" dirty="0"/>
              <a:t>, </a:t>
            </a:r>
            <a:r>
              <a:rPr sz="2400" dirty="0" err="1"/>
              <a:t>une</a:t>
            </a:r>
            <a:r>
              <a:rPr sz="2400" dirty="0"/>
              <a:t> </a:t>
            </a:r>
            <a:r>
              <a:rPr sz="2400" dirty="0" err="1"/>
              <a:t>fenêtre</a:t>
            </a:r>
            <a:r>
              <a:rPr sz="2400" dirty="0"/>
              <a:t> et des tableaux, </a:t>
            </a:r>
            <a:r>
              <a:rPr sz="2400" dirty="0" err="1"/>
              <a:t>peut-être</a:t>
            </a:r>
            <a:r>
              <a:rPr sz="2400" dirty="0"/>
              <a:t> de Van Gogh. Le lit et les chaises </a:t>
            </a:r>
            <a:r>
              <a:rPr sz="2400" dirty="0" err="1"/>
              <a:t>sont</a:t>
            </a:r>
            <a:r>
              <a:rPr sz="2400" dirty="0"/>
              <a:t> </a:t>
            </a:r>
            <a:r>
              <a:rPr sz="2400" dirty="0" err="1"/>
              <a:t>jaunes</a:t>
            </a:r>
            <a:r>
              <a:rPr sz="2400" dirty="0"/>
              <a:t>, la table </a:t>
            </a:r>
            <a:r>
              <a:rPr sz="2400" dirty="0" err="1"/>
              <a:t>est</a:t>
            </a:r>
            <a:r>
              <a:rPr sz="2400" dirty="0"/>
              <a:t> marron, les </a:t>
            </a:r>
            <a:r>
              <a:rPr sz="2400" dirty="0" err="1"/>
              <a:t>vêtements</a:t>
            </a:r>
            <a:r>
              <a:rPr sz="2400" dirty="0"/>
              <a:t> son bleus</a:t>
            </a:r>
            <a:r>
              <a:rPr sz="2400"/>
              <a:t>. </a:t>
            </a:r>
            <a:r>
              <a:rPr lang="en-US" sz="2400" smtClean="0"/>
              <a:t>Où-est l’artiste? P</a:t>
            </a:r>
            <a:r>
              <a:rPr sz="2400" smtClean="0"/>
              <a:t>eut-être </a:t>
            </a:r>
            <a:r>
              <a:rPr sz="2400" dirty="0" err="1"/>
              <a:t>dans</a:t>
            </a:r>
            <a:r>
              <a:rPr sz="2400" dirty="0"/>
              <a:t> son atelier. Il </a:t>
            </a:r>
            <a:r>
              <a:rPr sz="2400" dirty="0" err="1"/>
              <a:t>aime</a:t>
            </a:r>
            <a:r>
              <a:rPr sz="2400" dirty="0"/>
              <a:t> beaucoup </a:t>
            </a:r>
            <a:r>
              <a:rPr sz="2400" dirty="0" err="1"/>
              <a:t>peindre</a:t>
            </a:r>
            <a:r>
              <a:rPr sz="2400" dirty="0"/>
              <a:t>.</a:t>
            </a:r>
          </a:p>
        </p:txBody>
      </p:sp>
      <p:sp>
        <p:nvSpPr>
          <p:cNvPr id="465" name="Shape 465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 chambre d’un artiste</a:t>
            </a:r>
          </a:p>
        </p:txBody>
      </p:sp>
      <p:pic>
        <p:nvPicPr>
          <p:cNvPr id="467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71" name="Shape 471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Activité: Lecture: Van Gogh décrit sa </a:t>
            </a:r>
          </a:p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chambre dans une lettre à son frère</a:t>
            </a:r>
          </a:p>
        </p:txBody>
      </p:sp>
      <p:pic>
        <p:nvPicPr>
          <p:cNvPr id="472" name="Screen Shot 2015-11-15 at 1.4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8259" y="1456636"/>
            <a:ext cx="5047482" cy="40463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hape 473"/>
          <p:cNvSpPr/>
          <p:nvPr/>
        </p:nvSpPr>
        <p:spPr>
          <a:xfrm>
            <a:off x="381000" y="5687059"/>
            <a:ext cx="8382000" cy="976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2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Pedagogy: </a:t>
            </a:r>
            <a:r>
              <a:t>Students read original source material about the artistic process</a:t>
            </a:r>
          </a:p>
          <a:p>
            <a:pPr>
              <a:lnSpc>
                <a:spcPct val="12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Strategy:</a:t>
            </a:r>
            <a:r>
              <a:t> Think-Aloud</a:t>
            </a:r>
          </a:p>
          <a:p>
            <a:pPr>
              <a:lnSpc>
                <a:spcPct val="12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Tip:</a:t>
            </a:r>
            <a:r>
              <a:t> Review how to recognize cognates and examine the context around an unknown word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Shape 476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Lettre de Van Gogh à son frère Théo, le 16 octobre 1888</a:t>
            </a:r>
          </a:p>
        </p:txBody>
      </p:sp>
      <p:sp>
        <p:nvSpPr>
          <p:cNvPr id="478" name="Shape 478"/>
          <p:cNvSpPr/>
          <p:nvPr/>
        </p:nvSpPr>
        <p:spPr>
          <a:xfrm>
            <a:off x="176505" y="1279935"/>
            <a:ext cx="8699164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B51F2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Interpretive Communication</a:t>
            </a:r>
          </a:p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 err="1"/>
              <a:t>Pré</a:t>
            </a:r>
            <a:r>
              <a:rPr b="1" dirty="0"/>
              <a:t>-lecture:</a:t>
            </a:r>
          </a:p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Students write a description of their bedroom from the perspective of being at the door, then read it </a:t>
            </a:r>
            <a:r>
              <a:rPr lang="en-US" smtClean="0"/>
              <a:t>aloud while their </a:t>
            </a:r>
            <a:r>
              <a:rPr lang="en-US" dirty="0" smtClean="0"/>
              <a:t>partner draws it</a:t>
            </a:r>
            <a:r>
              <a:rPr lang="en-US" i="1" dirty="0" smtClean="0"/>
              <a:t>.</a:t>
            </a:r>
            <a:endParaRPr i="1" dirty="0"/>
          </a:p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" b="1" dirty="0"/>
              <a:t>Tip: </a:t>
            </a:r>
            <a:r>
              <a:rPr sz="1200" dirty="0"/>
              <a:t>Consider allowing time to color the drawings or make a legend, for example, #1 means </a:t>
            </a:r>
            <a:r>
              <a:rPr sz="1200" i="1" dirty="0"/>
              <a:t>bleu </a:t>
            </a:r>
            <a:r>
              <a:rPr sz="1200" dirty="0"/>
              <a:t>that can be colored </a:t>
            </a:r>
            <a:r>
              <a:rPr sz="1200"/>
              <a:t>in </a:t>
            </a:r>
            <a:r>
              <a:rPr sz="1200" smtClean="0"/>
              <a:t>later</a:t>
            </a:r>
            <a:r>
              <a:rPr lang="en-US" sz="1200" smtClean="0"/>
              <a:t> at home</a:t>
            </a:r>
            <a:r>
              <a:rPr sz="1200" smtClean="0"/>
              <a:t>.</a:t>
            </a:r>
            <a:r>
              <a:rPr lang="en-US" sz="1200" smtClean="0"/>
              <a:t> </a:t>
            </a:r>
            <a:endParaRPr sz="1200" b="1" dirty="0"/>
          </a:p>
        </p:txBody>
      </p:sp>
      <p:sp>
        <p:nvSpPr>
          <p:cNvPr id="479" name="Shape 479"/>
          <p:cNvSpPr/>
          <p:nvPr/>
        </p:nvSpPr>
        <p:spPr>
          <a:xfrm>
            <a:off x="176505" y="2713756"/>
            <a:ext cx="8699164" cy="467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</a:t>
            </a:r>
            <a:r>
              <a:rPr sz="2400" dirty="0"/>
              <a:t> </a:t>
            </a:r>
            <a:r>
              <a:rPr sz="2400" dirty="0" err="1">
                <a:solidFill>
                  <a:srgbClr val="0070C0"/>
                </a:solidFill>
              </a:rPr>
              <a:t>C’est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cette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fois</a:t>
            </a:r>
            <a:r>
              <a:rPr sz="2400" dirty="0">
                <a:solidFill>
                  <a:srgbClr val="0070C0"/>
                </a:solidFill>
              </a:rPr>
              <a:t>-ci ma </a:t>
            </a:r>
            <a:r>
              <a:rPr sz="2400" dirty="0" err="1">
                <a:solidFill>
                  <a:srgbClr val="0070C0"/>
                </a:solidFill>
              </a:rPr>
              <a:t>chambre</a:t>
            </a:r>
            <a:r>
              <a:rPr sz="2400" dirty="0">
                <a:solidFill>
                  <a:srgbClr val="0070C0"/>
                </a:solidFill>
              </a:rPr>
              <a:t> à </a:t>
            </a:r>
            <a:r>
              <a:rPr sz="2400" dirty="0" err="1">
                <a:solidFill>
                  <a:srgbClr val="0070C0"/>
                </a:solidFill>
              </a:rPr>
              <a:t>coucher</a:t>
            </a:r>
            <a:r>
              <a:rPr sz="2400" dirty="0">
                <a:solidFill>
                  <a:srgbClr val="0070C0"/>
                </a:solidFill>
              </a:rPr>
              <a:t> tout </a:t>
            </a:r>
            <a:r>
              <a:rPr sz="2400" dirty="0" err="1">
                <a:solidFill>
                  <a:srgbClr val="0070C0"/>
                </a:solidFill>
              </a:rPr>
              <a:t>simplement</a:t>
            </a:r>
            <a:r>
              <a:rPr sz="2400" dirty="0">
                <a:solidFill>
                  <a:srgbClr val="0070C0"/>
                </a:solidFill>
              </a:rPr>
              <a:t>, </a:t>
            </a:r>
            <a:r>
              <a:rPr sz="2400" dirty="0" err="1">
                <a:solidFill>
                  <a:srgbClr val="0070C0"/>
                </a:solidFill>
              </a:rPr>
              <a:t>seulement</a:t>
            </a:r>
            <a:r>
              <a:rPr sz="2400" dirty="0">
                <a:solidFill>
                  <a:srgbClr val="0070C0"/>
                </a:solidFill>
              </a:rPr>
              <a:t> la </a:t>
            </a:r>
            <a:r>
              <a:rPr sz="2400" dirty="0" err="1">
                <a:solidFill>
                  <a:srgbClr val="0070C0"/>
                </a:solidFill>
              </a:rPr>
              <a:t>couleur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doit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ici</a:t>
            </a:r>
            <a:r>
              <a:rPr sz="2400" dirty="0">
                <a:solidFill>
                  <a:srgbClr val="0070C0"/>
                </a:solidFill>
              </a:rPr>
              <a:t> faire la chose et </a:t>
            </a:r>
            <a:r>
              <a:rPr sz="2400" dirty="0" err="1">
                <a:solidFill>
                  <a:srgbClr val="0070C0"/>
                </a:solidFill>
              </a:rPr>
              <a:t>en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donnant</a:t>
            </a:r>
            <a:r>
              <a:rPr sz="2400" dirty="0">
                <a:solidFill>
                  <a:srgbClr val="0070C0"/>
                </a:solidFill>
              </a:rPr>
              <a:t> par </a:t>
            </a:r>
            <a:r>
              <a:rPr sz="2400" dirty="0" err="1">
                <a:solidFill>
                  <a:srgbClr val="0070C0"/>
                </a:solidFill>
              </a:rPr>
              <a:t>sa</a:t>
            </a:r>
            <a:r>
              <a:rPr sz="2400" dirty="0">
                <a:solidFill>
                  <a:srgbClr val="0070C0"/>
                </a:solidFill>
              </a:rPr>
              <a:t> simplification un style plus grand aux choses, </a:t>
            </a:r>
            <a:r>
              <a:rPr sz="2400" dirty="0" err="1">
                <a:solidFill>
                  <a:srgbClr val="0070C0"/>
                </a:solidFill>
              </a:rPr>
              <a:t>être</a:t>
            </a:r>
            <a:r>
              <a:rPr sz="2400" dirty="0">
                <a:solidFill>
                  <a:srgbClr val="0070C0"/>
                </a:solidFill>
              </a:rPr>
              <a:t> suggestive </a:t>
            </a:r>
            <a:r>
              <a:rPr sz="2400" dirty="0" err="1">
                <a:solidFill>
                  <a:srgbClr val="0070C0"/>
                </a:solidFill>
              </a:rPr>
              <a:t>ici</a:t>
            </a:r>
            <a:r>
              <a:rPr sz="2400" dirty="0">
                <a:solidFill>
                  <a:srgbClr val="0070C0"/>
                </a:solidFill>
              </a:rPr>
              <a:t> du repos </a:t>
            </a:r>
            <a:r>
              <a:rPr sz="2400" dirty="0" err="1">
                <a:solidFill>
                  <a:srgbClr val="0070C0"/>
                </a:solidFill>
              </a:rPr>
              <a:t>ou</a:t>
            </a:r>
            <a:r>
              <a:rPr sz="2400" dirty="0">
                <a:solidFill>
                  <a:srgbClr val="0070C0"/>
                </a:solidFill>
              </a:rPr>
              <a:t> du </a:t>
            </a:r>
            <a:r>
              <a:rPr sz="2400" dirty="0" err="1">
                <a:solidFill>
                  <a:srgbClr val="0070C0"/>
                </a:solidFill>
              </a:rPr>
              <a:t>sommeil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en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général</a:t>
            </a:r>
            <a:r>
              <a:rPr sz="2400" dirty="0">
                <a:solidFill>
                  <a:srgbClr val="0070C0"/>
                </a:solidFill>
              </a:rPr>
              <a:t>. </a:t>
            </a:r>
            <a:r>
              <a:rPr sz="2400" dirty="0" err="1">
                <a:solidFill>
                  <a:srgbClr val="0070C0"/>
                </a:solidFill>
              </a:rPr>
              <a:t>Enfin</a:t>
            </a:r>
            <a:r>
              <a:rPr sz="2400" dirty="0">
                <a:solidFill>
                  <a:srgbClr val="0070C0"/>
                </a:solidFill>
              </a:rPr>
              <a:t> la </a:t>
            </a:r>
            <a:r>
              <a:rPr sz="2400" dirty="0" err="1">
                <a:solidFill>
                  <a:srgbClr val="0070C0"/>
                </a:solidFill>
              </a:rPr>
              <a:t>vue</a:t>
            </a:r>
            <a:r>
              <a:rPr sz="2400" dirty="0">
                <a:solidFill>
                  <a:srgbClr val="0070C0"/>
                </a:solidFill>
              </a:rPr>
              <a:t> du tableau </a:t>
            </a:r>
            <a:r>
              <a:rPr sz="2400" dirty="0" err="1">
                <a:solidFill>
                  <a:srgbClr val="0070C0"/>
                </a:solidFill>
              </a:rPr>
              <a:t>doit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reposer</a:t>
            </a:r>
            <a:r>
              <a:rPr sz="2400" dirty="0">
                <a:solidFill>
                  <a:srgbClr val="0070C0"/>
                </a:solidFill>
              </a:rPr>
              <a:t> la tête </a:t>
            </a:r>
            <a:r>
              <a:rPr sz="2400" dirty="0" err="1">
                <a:solidFill>
                  <a:srgbClr val="0070C0"/>
                </a:solidFill>
              </a:rPr>
              <a:t>ou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plutôt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l’imagination</a:t>
            </a:r>
            <a:r>
              <a:rPr sz="2400" dirty="0">
                <a:solidFill>
                  <a:srgbClr val="0070C0"/>
                </a:solidFill>
              </a:rPr>
              <a:t>…</a:t>
            </a:r>
          </a:p>
          <a:p>
            <a:pPr>
              <a:defRPr sz="1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solidFill>
                <a:srgbClr val="0070C0"/>
              </a:solidFill>
            </a:endParaRPr>
          </a:p>
          <a:p>
            <a:pPr>
              <a:defRPr sz="1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70C0"/>
                </a:solidFill>
              </a:rPr>
              <a:t>Les </a:t>
            </a:r>
            <a:r>
              <a:rPr sz="2400" dirty="0" err="1">
                <a:solidFill>
                  <a:srgbClr val="0070C0"/>
                </a:solidFill>
              </a:rPr>
              <a:t>murs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sont</a:t>
            </a:r>
            <a:r>
              <a:rPr sz="2400" dirty="0">
                <a:solidFill>
                  <a:srgbClr val="0070C0"/>
                </a:solidFill>
              </a:rPr>
              <a:t> d’un violet </a:t>
            </a:r>
            <a:r>
              <a:rPr sz="2400" dirty="0" err="1">
                <a:solidFill>
                  <a:srgbClr val="0070C0"/>
                </a:solidFill>
              </a:rPr>
              <a:t>pâle</a:t>
            </a:r>
            <a:r>
              <a:rPr sz="2400" dirty="0">
                <a:solidFill>
                  <a:srgbClr val="0070C0"/>
                </a:solidFill>
              </a:rPr>
              <a:t>. Le sol </a:t>
            </a:r>
            <a:r>
              <a:rPr sz="2400" dirty="0" err="1">
                <a:solidFill>
                  <a:srgbClr val="0070C0"/>
                </a:solidFill>
              </a:rPr>
              <a:t>est</a:t>
            </a:r>
            <a:r>
              <a:rPr sz="2400" dirty="0">
                <a:solidFill>
                  <a:srgbClr val="0070C0"/>
                </a:solidFill>
              </a:rPr>
              <a:t> à </a:t>
            </a:r>
            <a:r>
              <a:rPr sz="2400" dirty="0" err="1">
                <a:solidFill>
                  <a:srgbClr val="0070C0"/>
                </a:solidFill>
              </a:rPr>
              <a:t>carreaux</a:t>
            </a:r>
            <a:r>
              <a:rPr sz="2400" dirty="0">
                <a:solidFill>
                  <a:srgbClr val="0070C0"/>
                </a:solidFill>
              </a:rPr>
              <a:t> rouges.</a:t>
            </a:r>
          </a:p>
          <a:p>
            <a:pPr>
              <a:defRPr sz="1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solidFill>
                <a:srgbClr val="0070C0"/>
              </a:solidFill>
            </a:endParaRPr>
          </a:p>
          <a:p>
            <a:pPr>
              <a:defRPr sz="1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70C0"/>
                </a:solidFill>
              </a:rPr>
              <a:t>Le bois du lit et les chaises </a:t>
            </a:r>
            <a:r>
              <a:rPr sz="2400" dirty="0" err="1">
                <a:solidFill>
                  <a:srgbClr val="0070C0"/>
                </a:solidFill>
              </a:rPr>
              <a:t>sont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jaune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beurre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frais</a:t>
            </a:r>
            <a:r>
              <a:rPr sz="2400" dirty="0">
                <a:solidFill>
                  <a:srgbClr val="0070C0"/>
                </a:solidFill>
              </a:rPr>
              <a:t>, le </a:t>
            </a:r>
            <a:r>
              <a:rPr sz="2400" dirty="0" err="1">
                <a:solidFill>
                  <a:srgbClr val="0070C0"/>
                </a:solidFill>
              </a:rPr>
              <a:t>drap</a:t>
            </a:r>
            <a:r>
              <a:rPr sz="2400" dirty="0">
                <a:solidFill>
                  <a:srgbClr val="0070C0"/>
                </a:solidFill>
              </a:rPr>
              <a:t> et les </a:t>
            </a:r>
            <a:r>
              <a:rPr sz="2400" dirty="0" err="1">
                <a:solidFill>
                  <a:srgbClr val="0070C0"/>
                </a:solidFill>
              </a:rPr>
              <a:t>oreillers</a:t>
            </a:r>
            <a:r>
              <a:rPr sz="2400" dirty="0">
                <a:solidFill>
                  <a:srgbClr val="0070C0"/>
                </a:solidFill>
              </a:rPr>
              <a:t> citron vert </a:t>
            </a:r>
            <a:r>
              <a:rPr sz="2400" dirty="0" err="1">
                <a:solidFill>
                  <a:srgbClr val="0070C0"/>
                </a:solidFill>
              </a:rPr>
              <a:t>très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 smtClean="0">
                <a:solidFill>
                  <a:srgbClr val="0070C0"/>
                </a:solidFill>
              </a:rPr>
              <a:t>clair</a:t>
            </a:r>
            <a:r>
              <a:rPr lang="en-US" sz="2400" dirty="0" smtClean="0">
                <a:solidFill>
                  <a:srgbClr val="0070C0"/>
                </a:solidFill>
              </a:rPr>
              <a:t>..</a:t>
            </a:r>
            <a:r>
              <a:rPr sz="2400" smtClean="0">
                <a:solidFill>
                  <a:srgbClr val="0070C0"/>
                </a:solidFill>
              </a:rPr>
              <a:t>.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endParaRPr sz="2400" dirty="0">
              <a:solidFill>
                <a:schemeClr val="tx1"/>
              </a:solidFill>
            </a:endParaRPr>
          </a:p>
          <a:p>
            <a:pPr>
              <a:defRPr sz="1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solidFill>
                <a:srgbClr val="0070C0"/>
              </a:solidFill>
            </a:endParaRPr>
          </a:p>
          <a:p>
            <a:pPr>
              <a:defRPr sz="1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solidFill>
                <a:srgbClr val="0070C0"/>
              </a:solidFill>
            </a:endParaRPr>
          </a:p>
          <a:p>
            <a:pPr>
              <a:defRPr sz="1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dirty="0">
              <a:solidFill>
                <a:srgbClr val="0070C0"/>
              </a:solidFill>
            </a:endParaRPr>
          </a:p>
        </p:txBody>
      </p:sp>
      <p:sp>
        <p:nvSpPr>
          <p:cNvPr id="7" name="Shape 374"/>
          <p:cNvSpPr/>
          <p:nvPr/>
        </p:nvSpPr>
        <p:spPr>
          <a:xfrm>
            <a:off x="7218807" y="6394450"/>
            <a:ext cx="165686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Worksheet </a:t>
            </a:r>
            <a:r>
              <a:rPr lang="en-US" smtClean="0"/>
              <a:t>12</a:t>
            </a: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xfrm>
            <a:off x="241300" y="9906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Students will:</a:t>
            </a:r>
            <a:endParaRPr dirty="0"/>
          </a:p>
          <a:p>
            <a:pPr marL="381000" indent="-228600">
              <a:spcBef>
                <a:spcPts val="6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81000" indent="-228600">
              <a:spcBef>
                <a:spcPts val="6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i="1" dirty="0" smtClean="0"/>
              <a:t>R</a:t>
            </a:r>
            <a:r>
              <a:rPr sz="2200" i="1" dirty="0" smtClean="0"/>
              <a:t>ead </a:t>
            </a:r>
            <a:r>
              <a:rPr sz="2200" i="1" dirty="0"/>
              <a:t>original sources</a:t>
            </a:r>
            <a:r>
              <a:rPr sz="2200" dirty="0"/>
              <a:t> about art in French </a:t>
            </a:r>
          </a:p>
          <a:p>
            <a:pPr marL="381000" indent="-228600">
              <a:spcBef>
                <a:spcPts val="6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U</a:t>
            </a:r>
            <a:r>
              <a:rPr sz="2200" dirty="0" smtClean="0"/>
              <a:t>se </a:t>
            </a:r>
            <a:r>
              <a:rPr sz="2200" dirty="0"/>
              <a:t>the </a:t>
            </a:r>
            <a:r>
              <a:rPr sz="2200" i="1" dirty="0"/>
              <a:t>elements of art</a:t>
            </a:r>
            <a:r>
              <a:rPr sz="2200" dirty="0"/>
              <a:t> to describe </a:t>
            </a:r>
            <a:r>
              <a:rPr sz="2200" dirty="0" smtClean="0"/>
              <a:t>paintings</a:t>
            </a:r>
            <a:endParaRPr lang="en-US" sz="2200" dirty="0" smtClean="0"/>
          </a:p>
          <a:p>
            <a:pPr marL="381000" indent="-228600">
              <a:spcBef>
                <a:spcPts val="6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Explore what it’s like to be an artist</a:t>
            </a:r>
          </a:p>
          <a:p>
            <a:pPr marL="381000" indent="-228600">
              <a:spcBef>
                <a:spcPts val="6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Study examples </a:t>
            </a:r>
            <a:r>
              <a:rPr lang="en-US" sz="2200" smtClean="0"/>
              <a:t>of (1) artists</a:t>
            </a:r>
            <a:r>
              <a:rPr lang="en-US" sz="2200" dirty="0" smtClean="0"/>
              <a:t>’ use of environment </a:t>
            </a:r>
            <a:r>
              <a:rPr lang="en-US" sz="2200" smtClean="0"/>
              <a:t>and (2) planning </a:t>
            </a:r>
            <a:r>
              <a:rPr lang="en-US" sz="2200" dirty="0" smtClean="0"/>
              <a:t>for a painting</a:t>
            </a:r>
            <a:r>
              <a:rPr sz="2200" dirty="0" smtClean="0"/>
              <a:t> </a:t>
            </a:r>
            <a:endParaRPr sz="2200" dirty="0"/>
          </a:p>
          <a:p>
            <a:pPr marL="381000" indent="-228600">
              <a:spcBef>
                <a:spcPts val="6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Understand the differences in</a:t>
            </a:r>
            <a:r>
              <a:rPr sz="2200" dirty="0" smtClean="0"/>
              <a:t> </a:t>
            </a:r>
            <a:r>
              <a:rPr sz="2200" dirty="0"/>
              <a:t>the </a:t>
            </a:r>
            <a:r>
              <a:rPr sz="2200" i="1" dirty="0"/>
              <a:t>materials</a:t>
            </a:r>
            <a:r>
              <a:rPr sz="2200" dirty="0"/>
              <a:t> artists work with</a:t>
            </a:r>
          </a:p>
          <a:p>
            <a:pPr marL="381000" indent="-228600">
              <a:spcBef>
                <a:spcPts val="6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G</a:t>
            </a:r>
            <a:r>
              <a:rPr sz="2200" dirty="0" smtClean="0"/>
              <a:t>et </a:t>
            </a:r>
            <a:r>
              <a:rPr sz="2200" dirty="0"/>
              <a:t>to </a:t>
            </a:r>
            <a:r>
              <a:rPr sz="2200" i="1" dirty="0"/>
              <a:t>know the works of some famous francophone </a:t>
            </a:r>
            <a:r>
              <a:rPr sz="2200" i="1" dirty="0" smtClean="0"/>
              <a:t>artists</a:t>
            </a:r>
            <a:r>
              <a:rPr lang="en-US" sz="2200" i="1" dirty="0" smtClean="0"/>
              <a:t> and their paintings</a:t>
            </a:r>
            <a:endParaRPr sz="2200" i="1" dirty="0"/>
          </a:p>
          <a:p>
            <a:pPr marL="381000" indent="-228600">
              <a:spcBef>
                <a:spcPts val="6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W</a:t>
            </a:r>
            <a:r>
              <a:rPr sz="2200" dirty="0" smtClean="0"/>
              <a:t>ork </a:t>
            </a:r>
            <a:r>
              <a:rPr sz="2200" dirty="0"/>
              <a:t>as a </a:t>
            </a:r>
            <a:r>
              <a:rPr sz="2200" i="1" dirty="0"/>
              <a:t>community</a:t>
            </a:r>
            <a:r>
              <a:rPr sz="2200" dirty="0"/>
              <a:t> to complete </a:t>
            </a:r>
            <a:r>
              <a:rPr sz="2200" i="1" dirty="0"/>
              <a:t>project-based learning</a:t>
            </a:r>
            <a:r>
              <a:rPr sz="2200" dirty="0"/>
              <a:t> activities </a:t>
            </a:r>
            <a:r>
              <a:rPr sz="2200" dirty="0" smtClean="0"/>
              <a:t>and</a:t>
            </a:r>
            <a:r>
              <a:rPr lang="en-US" sz="2200" dirty="0" smtClean="0"/>
              <a:t>/or</a:t>
            </a:r>
            <a:r>
              <a:rPr sz="2200" dirty="0" smtClean="0"/>
              <a:t> </a:t>
            </a:r>
            <a:r>
              <a:rPr sz="2200" dirty="0"/>
              <a:t>assessments</a:t>
            </a:r>
          </a:p>
          <a:p>
            <a:pPr marL="381000" indent="-228600">
              <a:spcBef>
                <a:spcPts val="600"/>
              </a:spcBef>
              <a:buFontTx/>
              <a:defRPr sz="1600"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</p:txBody>
      </p:sp>
      <p:sp>
        <p:nvSpPr>
          <p:cNvPr id="136" name="Shape 136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Goals for Sample Art Lessons for Level 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Shape 488"/>
          <p:cNvSpPr/>
          <p:nvPr/>
        </p:nvSpPr>
        <p:spPr>
          <a:xfrm>
            <a:off x="381000" y="1038859"/>
            <a:ext cx="8382000" cy="1039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/>
              <a:t>Activité</a:t>
            </a:r>
            <a:r>
              <a:rPr lang="en-US" sz="2400" b="1" dirty="0" err="1" smtClean="0"/>
              <a:t>s</a:t>
            </a:r>
            <a:r>
              <a:rPr sz="2400" b="1" dirty="0" smtClean="0"/>
              <a:t>:</a:t>
            </a:r>
            <a:endParaRPr sz="2400" b="1" dirty="0"/>
          </a:p>
          <a:p>
            <a:pPr marL="457200" indent="-457200"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Students do a </a:t>
            </a:r>
            <a:r>
              <a:rPr sz="2400" dirty="0" smtClean="0"/>
              <a:t>“Think-Aloud</a:t>
            </a:r>
            <a:r>
              <a:rPr lang="en-US" sz="2400" dirty="0" smtClean="0"/>
              <a:t>,” working</a:t>
            </a:r>
            <a:r>
              <a:rPr sz="2400" dirty="0" smtClean="0"/>
              <a:t> </a:t>
            </a:r>
            <a:r>
              <a:rPr sz="2400" dirty="0"/>
              <a:t>together to decode the meanings of passages they couldn’t understand by </a:t>
            </a:r>
            <a:r>
              <a:rPr sz="2400" dirty="0" smtClean="0"/>
              <a:t>themselves</a:t>
            </a:r>
            <a:endParaRPr lang="en-US" sz="2400" dirty="0"/>
          </a:p>
          <a:p>
            <a:pPr marL="457200" indent="-457200"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400" dirty="0" smtClean="0"/>
          </a:p>
          <a:p>
            <a:pPr marL="457200" indent="-457200"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Students highlight words in their paragraphs that were in </a:t>
            </a:r>
            <a:r>
              <a:rPr lang="en-US" sz="2400" smtClean="0"/>
              <a:t>Van Gogh’s letter, then </a:t>
            </a:r>
            <a:r>
              <a:rPr lang="en-US" sz="2400" dirty="0" smtClean="0"/>
              <a:t>peer edit</a:t>
            </a:r>
          </a:p>
          <a:p>
            <a:pPr marL="457200" indent="-457200"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400" dirty="0"/>
          </a:p>
          <a:p>
            <a:pPr marL="457200" indent="-457200"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400" dirty="0" smtClean="0"/>
          </a:p>
          <a:p>
            <a:pPr marL="457200" indent="-457200"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400" dirty="0"/>
          </a:p>
          <a:p>
            <a:pPr marL="457200" indent="-457200"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  <p:sp>
        <p:nvSpPr>
          <p:cNvPr id="489" name="Shape 489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Post-lecture:</a:t>
            </a:r>
          </a:p>
        </p:txBody>
      </p:sp>
      <p:pic>
        <p:nvPicPr>
          <p:cNvPr id="491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hape 482"/>
          <p:cNvSpPr/>
          <p:nvPr/>
        </p:nvSpPr>
        <p:spPr>
          <a:xfrm>
            <a:off x="381000" y="1038859"/>
            <a:ext cx="8382000" cy="1838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/>
              <a:t>Activité</a:t>
            </a:r>
            <a:r>
              <a:rPr sz="2400" b="1" dirty="0"/>
              <a:t> </a:t>
            </a:r>
            <a:r>
              <a:rPr lang="en-US" sz="2400" b="1" dirty="0" smtClean="0"/>
              <a:t>3</a:t>
            </a:r>
            <a:r>
              <a:rPr sz="2400" b="1" dirty="0" smtClean="0"/>
              <a:t>:</a:t>
            </a:r>
            <a:r>
              <a:rPr lang="en-US" sz="2400" b="1" dirty="0" smtClean="0"/>
              <a:t> Understanding an artist’s plan</a:t>
            </a:r>
            <a:endParaRPr sz="2400" b="1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i="1" dirty="0" err="1"/>
              <a:t>Répondez</a:t>
            </a:r>
            <a:r>
              <a:rPr sz="2400" i="1" dirty="0"/>
              <a:t> aux questions </a:t>
            </a:r>
            <a:r>
              <a:rPr sz="2400" i="1" dirty="0" err="1"/>
              <a:t>dans</a:t>
            </a:r>
            <a:r>
              <a:rPr sz="2400" i="1" dirty="0"/>
              <a:t> un </a:t>
            </a:r>
            <a:r>
              <a:rPr sz="2400" i="1" dirty="0" err="1" smtClean="0"/>
              <a:t>paragraph</a:t>
            </a:r>
            <a:r>
              <a:rPr lang="en-US" sz="2400" i="1" dirty="0" err="1" smtClean="0"/>
              <a:t>e</a:t>
            </a:r>
            <a:r>
              <a:rPr sz="2400" i="1" dirty="0" smtClean="0"/>
              <a:t>. </a:t>
            </a:r>
            <a:endParaRPr sz="2400" i="1" dirty="0"/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i="1" dirty="0"/>
          </a:p>
          <a:p>
            <a:pPr marL="342900" indent="-342900">
              <a:buFont typeface="Arial" panose="020B0604020202020204" pitchFamily="34" charset="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Que Van Gogh </a:t>
            </a:r>
            <a:r>
              <a:rPr sz="2400" dirty="0" err="1"/>
              <a:t>voudrait-il</a:t>
            </a:r>
            <a:r>
              <a:rPr sz="2400" dirty="0"/>
              <a:t> </a:t>
            </a:r>
            <a:r>
              <a:rPr sz="2400" dirty="0" err="1"/>
              <a:t>accomplir</a:t>
            </a:r>
            <a:r>
              <a:rPr sz="2400" dirty="0"/>
              <a:t> avec le tableau de </a:t>
            </a:r>
            <a:r>
              <a:rPr sz="2400" dirty="0" err="1"/>
              <a:t>sa</a:t>
            </a:r>
            <a:r>
              <a:rPr sz="2400" dirty="0"/>
              <a:t> </a:t>
            </a:r>
            <a:r>
              <a:rPr sz="2400" dirty="0" err="1"/>
              <a:t>chambre</a:t>
            </a:r>
            <a:r>
              <a:rPr sz="2400" dirty="0"/>
              <a:t> à Arles? Est-</a:t>
            </a:r>
            <a:r>
              <a:rPr sz="2400" dirty="0" err="1"/>
              <a:t>ce</a:t>
            </a:r>
            <a:r>
              <a:rPr sz="2400" dirty="0"/>
              <a:t> </a:t>
            </a:r>
            <a:r>
              <a:rPr sz="2400" dirty="0" err="1"/>
              <a:t>qu’il</a:t>
            </a:r>
            <a:r>
              <a:rPr sz="2400" dirty="0"/>
              <a:t> le fait? 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 </a:t>
            </a:r>
            <a:endParaRPr sz="2400" b="1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Tip:</a:t>
            </a:r>
            <a:r>
              <a:rPr dirty="0"/>
              <a:t> </a:t>
            </a:r>
            <a:r>
              <a:rPr lang="en-US" dirty="0" smtClean="0"/>
              <a:t>Tell students to start by noticing the </a:t>
            </a:r>
            <a:r>
              <a:rPr lang="en-US" smtClean="0"/>
              <a:t>words Van </a:t>
            </a:r>
            <a:r>
              <a:rPr lang="en-US" dirty="0" smtClean="0"/>
              <a:t>Gogh repeats.</a:t>
            </a:r>
            <a:endParaRPr dirty="0"/>
          </a:p>
        </p:txBody>
      </p:sp>
      <p:sp>
        <p:nvSpPr>
          <p:cNvPr id="483" name="Shape 483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Post-lecture:</a:t>
            </a:r>
          </a:p>
        </p:txBody>
      </p:sp>
      <p:pic>
        <p:nvPicPr>
          <p:cNvPr id="485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Shape 494"/>
          <p:cNvSpPr/>
          <p:nvPr/>
        </p:nvSpPr>
        <p:spPr>
          <a:xfrm>
            <a:off x="381000" y="1038859"/>
            <a:ext cx="8382000" cy="537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Presentational Writing/Interpretive Communication</a:t>
            </a:r>
          </a:p>
          <a:p>
            <a:pPr marL="160421" indent="-160421">
              <a:lnSpc>
                <a:spcPct val="150000"/>
              </a:lnSpc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 Students find another house interior to describe.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   </a:t>
            </a:r>
            <a:r>
              <a:rPr b="1"/>
              <a:t>Search Words: 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maison (at Bridgeman Art Gallery, AllPosters.fr) </a:t>
            </a:r>
          </a:p>
          <a:p>
            <a:pPr marL="381000" indent="-228600">
              <a:lnSpc>
                <a:spcPct val="150000"/>
              </a:lnSpc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salon (+ nom d’un artiste)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2. Students write their name, the artist’s name, and the title of the painting on the back of </a:t>
            </a:r>
            <a:r>
              <a:rPr/>
              <a:t>the </a:t>
            </a:r>
            <a:r>
              <a:rPr lang="en-US" smtClean="0"/>
              <a:t>image</a:t>
            </a:r>
            <a:r>
              <a:rPr smtClean="0"/>
              <a:t>.</a:t>
            </a: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3. The teacher collects all the descriptions and puts them on one handout.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4. She gives students time to read the descriptions and underline the striking features of each description.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5. As she projects each image, she says</a:t>
            </a:r>
            <a:r>
              <a:rPr i="1"/>
              <a:t> “</a:t>
            </a:r>
            <a:r>
              <a:rPr i="1" smtClean="0"/>
              <a:t>Numé</a:t>
            </a:r>
            <a:r>
              <a:rPr lang="en-US" i="1" smtClean="0"/>
              <a:t>r</a:t>
            </a:r>
            <a:r>
              <a:rPr i="1" smtClean="0"/>
              <a:t>o </a:t>
            </a:r>
            <a:r>
              <a:rPr i="1"/>
              <a:t>un”</a:t>
            </a:r>
            <a:r>
              <a:t> and students write “1” by that description.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Tips:</a:t>
            </a:r>
            <a:r>
              <a:t> 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Be sure to give the name of the artist of each painting so students get an idea of which artists they like. 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Don’t limit the assignment </a:t>
            </a:r>
            <a:r>
              <a:rPr/>
              <a:t>to </a:t>
            </a:r>
            <a:r>
              <a:rPr smtClean="0"/>
              <a:t>19</a:t>
            </a:r>
            <a:r>
              <a:rPr baseline="30000" smtClean="0"/>
              <a:t>th</a:t>
            </a:r>
            <a:r>
              <a:rPr lang="en-US" smtClean="0"/>
              <a:t> </a:t>
            </a:r>
            <a:r>
              <a:rPr smtClean="0"/>
              <a:t>century </a:t>
            </a:r>
            <a:r>
              <a:t>art.</a:t>
            </a:r>
          </a:p>
        </p:txBody>
      </p:sp>
      <p:sp>
        <p:nvSpPr>
          <p:cNvPr id="495" name="Shape 495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Les pièces de la maison</a:t>
            </a:r>
          </a:p>
        </p:txBody>
      </p:sp>
      <p:pic>
        <p:nvPicPr>
          <p:cNvPr id="497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mtClean="0"/>
              <a:t>L’</a:t>
            </a:r>
            <a:r>
              <a:rPr lang="en-US" smtClean="0"/>
              <a:t>A</a:t>
            </a:r>
            <a:r>
              <a:rPr smtClean="0"/>
              <a:t>rt </a:t>
            </a:r>
            <a:r>
              <a:rPr dirty="0"/>
              <a:t>nouveau vs. </a:t>
            </a:r>
            <a:r>
              <a:rPr dirty="0" err="1"/>
              <a:t>l’Art</a:t>
            </a:r>
            <a:r>
              <a:rPr dirty="0"/>
              <a:t> </a:t>
            </a:r>
            <a:r>
              <a:rPr lang="en-US" dirty="0" err="1" smtClean="0"/>
              <a:t>d</a:t>
            </a:r>
            <a:r>
              <a:rPr dirty="0" err="1" smtClean="0"/>
              <a:t>éco</a:t>
            </a:r>
            <a:endParaRPr dirty="0"/>
          </a:p>
        </p:txBody>
      </p:sp>
      <p:pic>
        <p:nvPicPr>
          <p:cNvPr id="502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Screen Shot 2015-11-16 at 9.27.4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04549" y="1116867"/>
            <a:ext cx="4659413" cy="3164885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Shape 504"/>
          <p:cNvSpPr/>
          <p:nvPr/>
        </p:nvSpPr>
        <p:spPr>
          <a:xfrm>
            <a:off x="4104184" y="4270785"/>
            <a:ext cx="79580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Art Déco</a:t>
            </a:r>
          </a:p>
        </p:txBody>
      </p:sp>
      <p:pic>
        <p:nvPicPr>
          <p:cNvPr id="505" name="Screen Shot 2015-11-16 at 8.53.44 PM.png"/>
          <p:cNvPicPr>
            <a:picLocks noChangeAspect="1"/>
          </p:cNvPicPr>
          <p:nvPr/>
        </p:nvPicPr>
        <p:blipFill>
          <a:blip r:embed="rId5">
            <a:extLst/>
          </a:blip>
          <a:srcRect t="4053" b="4053"/>
          <a:stretch>
            <a:fillRect/>
          </a:stretch>
        </p:blipFill>
        <p:spPr>
          <a:xfrm>
            <a:off x="372268" y="1056521"/>
            <a:ext cx="2976407" cy="4365903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hape 506"/>
          <p:cNvSpPr/>
          <p:nvPr/>
        </p:nvSpPr>
        <p:spPr>
          <a:xfrm>
            <a:off x="395784" y="5426485"/>
            <a:ext cx="109245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Art Nouveau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Shape 509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mtClean="0"/>
              <a:t>L’</a:t>
            </a:r>
            <a:r>
              <a:rPr lang="en-US" smtClean="0"/>
              <a:t>A</a:t>
            </a:r>
            <a:r>
              <a:rPr smtClean="0"/>
              <a:t>rt </a:t>
            </a:r>
            <a:r>
              <a:t>nouveau vs. l’Art Déco</a:t>
            </a:r>
          </a:p>
        </p:txBody>
      </p:sp>
      <p:pic>
        <p:nvPicPr>
          <p:cNvPr id="511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116918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Shape 512"/>
          <p:cNvSpPr/>
          <p:nvPr/>
        </p:nvSpPr>
        <p:spPr>
          <a:xfrm>
            <a:off x="381000" y="1038859"/>
            <a:ext cx="8382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Activité 1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Dans la grille, cochez le mouvement d’art qu’on 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décrit, selon les images.</a:t>
            </a:r>
          </a:p>
        </p:txBody>
      </p:sp>
      <p:graphicFrame>
        <p:nvGraphicFramePr>
          <p:cNvPr id="513" name="Table 513"/>
          <p:cNvGraphicFramePr/>
          <p:nvPr/>
        </p:nvGraphicFramePr>
        <p:xfrm>
          <a:off x="457200" y="2382520"/>
          <a:ext cx="8458200" cy="385117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343400"/>
                <a:gridCol w="2057400"/>
                <a:gridCol w="2057400"/>
              </a:tblGrid>
              <a:tr h="361652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Art nouveau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Art déco</a:t>
                      </a:r>
                    </a:p>
                  </a:txBody>
                  <a:tcPr marL="0" marR="0" marT="0" marB="0" anchor="ctr" horzOverflow="overflow"/>
                </a:tc>
              </a:tr>
              <a:tr h="3489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ordre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/>
                </a:tc>
              </a:tr>
              <a:tr h="3489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exubérance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3489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couleurs douces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3489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couleurs vives et contrastées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/>
                </a:tc>
              </a:tr>
              <a:tr h="3489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formes géométriques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/>
                </a:tc>
              </a:tr>
              <a:tr h="3489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formes organiques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3489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rejet des formes serpentines et naturelles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/>
                </a:tc>
              </a:tr>
              <a:tr h="3489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rejet de l’art académique (Réalisme)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3489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inspiré d’autres civilisations comme l’Égypte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/>
                </a:tc>
              </a:tr>
              <a:tr h="3489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inspiré de la nature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pic>
        <p:nvPicPr>
          <p:cNvPr id="514" name="Screen Shot 2015-11-16 at 9.27.4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6799" y="966895"/>
            <a:ext cx="1988963" cy="1350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Screen Shot 2015-11-16 at 8.53.44 PM.png"/>
          <p:cNvPicPr>
            <a:picLocks noChangeAspect="1"/>
          </p:cNvPicPr>
          <p:nvPr/>
        </p:nvPicPr>
        <p:blipFill>
          <a:blip r:embed="rId5">
            <a:extLst/>
          </a:blip>
          <a:srcRect t="4053" b="4053"/>
          <a:stretch>
            <a:fillRect/>
          </a:stretch>
        </p:blipFill>
        <p:spPr>
          <a:xfrm>
            <a:off x="5456600" y="966895"/>
            <a:ext cx="921025" cy="1350994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/>
          <p:nvPr/>
        </p:nvSpPr>
        <p:spPr>
          <a:xfrm>
            <a:off x="7356942" y="6349127"/>
            <a:ext cx="171457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mtClean="0"/>
              <a:t>Worksheet</a:t>
            </a:r>
            <a:r>
              <a:rPr lang="en-US" smtClean="0"/>
              <a:t> 13</a:t>
            </a:r>
            <a:r>
              <a:rPr smtClean="0"/>
              <a:t>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Shape 519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 lnSpcReduction="20000"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Pedagogy: </a:t>
            </a:r>
            <a:r>
              <a:rPr dirty="0"/>
              <a:t>High leverage teaching: </a:t>
            </a:r>
            <a:r>
              <a:rPr dirty="0" smtClean="0"/>
              <a:t>allow</a:t>
            </a:r>
            <a:r>
              <a:rPr lang="en-US" dirty="0" smtClean="0"/>
              <a:t>s</a:t>
            </a:r>
            <a:r>
              <a:rPr dirty="0" smtClean="0"/>
              <a:t> </a:t>
            </a:r>
            <a:r>
              <a:rPr dirty="0"/>
              <a:t>for student choice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Strategy:</a:t>
            </a:r>
            <a:r>
              <a:rPr dirty="0"/>
              <a:t> Students connect to marketing</a:t>
            </a:r>
            <a:endParaRPr b="1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Standard: </a:t>
            </a:r>
            <a:r>
              <a:rPr dirty="0"/>
              <a:t>Presentational Speaking</a:t>
            </a:r>
            <a:endParaRPr b="1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Each student presents an </a:t>
            </a:r>
            <a:r>
              <a:rPr i="1" dirty="0"/>
              <a:t>Art nouveau</a:t>
            </a:r>
            <a:r>
              <a:rPr dirty="0"/>
              <a:t> or </a:t>
            </a:r>
            <a:r>
              <a:rPr i="1" dirty="0"/>
              <a:t>Art </a:t>
            </a:r>
            <a:r>
              <a:rPr i="1" dirty="0" err="1"/>
              <a:t>déco</a:t>
            </a:r>
            <a:r>
              <a:rPr i="1" dirty="0"/>
              <a:t> </a:t>
            </a:r>
            <a:r>
              <a:rPr dirty="0"/>
              <a:t>marketing poster and includes in a presentation: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70C0"/>
                </a:solidFill>
              </a:rPr>
              <a:t>The name of the company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70C0"/>
                </a:solidFill>
              </a:rPr>
              <a:t>The product the company is selling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70C0"/>
                </a:solidFill>
              </a:rPr>
              <a:t>What the product indicates about </a:t>
            </a:r>
            <a:r>
              <a:rPr sz="2400" i="1" dirty="0">
                <a:solidFill>
                  <a:srgbClr val="0070C0"/>
                </a:solidFill>
              </a:rPr>
              <a:t>cultural practices 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70C0"/>
                </a:solidFill>
              </a:rPr>
              <a:t>Whether or not this company is still in business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70C0"/>
                </a:solidFill>
              </a:rPr>
              <a:t>Whether or not </a:t>
            </a:r>
            <a:r>
              <a:rPr sz="2400">
                <a:solidFill>
                  <a:srgbClr val="0070C0"/>
                </a:solidFill>
              </a:rPr>
              <a:t>the </a:t>
            </a:r>
            <a:r>
              <a:rPr sz="2400" smtClean="0">
                <a:solidFill>
                  <a:srgbClr val="0070C0"/>
                </a:solidFill>
              </a:rPr>
              <a:t>product</a:t>
            </a:r>
            <a:r>
              <a:rPr lang="en-US" sz="2400" smtClean="0">
                <a:solidFill>
                  <a:srgbClr val="0070C0"/>
                </a:solidFill>
              </a:rPr>
              <a:t>, or a related product,</a:t>
            </a:r>
            <a:r>
              <a:rPr sz="2400" smtClean="0">
                <a:solidFill>
                  <a:srgbClr val="0070C0"/>
                </a:solidFill>
              </a:rPr>
              <a:t> </a:t>
            </a:r>
            <a:r>
              <a:rPr sz="2400" dirty="0">
                <a:solidFill>
                  <a:srgbClr val="0070C0"/>
                </a:solidFill>
              </a:rPr>
              <a:t>is still being </a:t>
            </a:r>
            <a:r>
              <a:rPr sz="2400" dirty="0" smtClean="0">
                <a:solidFill>
                  <a:srgbClr val="0070C0"/>
                </a:solidFill>
              </a:rPr>
              <a:t>sol</a:t>
            </a:r>
            <a:r>
              <a:rPr lang="en-US" sz="2400" dirty="0" smtClean="0">
                <a:solidFill>
                  <a:srgbClr val="0070C0"/>
                </a:solidFill>
              </a:rPr>
              <a:t>d</a:t>
            </a:r>
            <a:endParaRPr sz="2400" dirty="0">
              <a:solidFill>
                <a:srgbClr val="0070C0"/>
              </a:solidFill>
            </a:endParaRP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solidFill>
                <a:srgbClr val="0070C0"/>
              </a:solidFill>
            </a:endParaRP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400" b="1" dirty="0" smtClean="0">
              <a:solidFill>
                <a:srgbClr val="0070C0"/>
              </a:solidFill>
            </a:endParaRP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400" b="1" dirty="0">
              <a:solidFill>
                <a:srgbClr val="0070C0"/>
              </a:solidFill>
            </a:endParaRP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b="1" dirty="0" smtClean="0"/>
              <a:t>Search</a:t>
            </a:r>
            <a:r>
              <a:rPr b="1" dirty="0" smtClean="0"/>
              <a:t> </a:t>
            </a:r>
            <a:r>
              <a:rPr b="1" dirty="0"/>
              <a:t>words: </a:t>
            </a:r>
            <a:r>
              <a:rPr lang="en-US" b="1" dirty="0" err="1"/>
              <a:t>t</a:t>
            </a:r>
            <a:r>
              <a:rPr b="1" dirty="0" err="1" smtClean="0"/>
              <a:t>oulouse-lautrec</a:t>
            </a:r>
            <a:r>
              <a:rPr b="1" dirty="0"/>
              <a:t>, </a:t>
            </a:r>
            <a:r>
              <a:rPr b="1" dirty="0" err="1"/>
              <a:t>affiches</a:t>
            </a:r>
            <a:r>
              <a:rPr b="1" dirty="0"/>
              <a:t> art nouveau, </a:t>
            </a:r>
            <a:r>
              <a:rPr b="1" dirty="0" err="1"/>
              <a:t>affiches</a:t>
            </a:r>
            <a:r>
              <a:rPr b="1" dirty="0"/>
              <a:t> art </a:t>
            </a:r>
            <a:r>
              <a:rPr b="1" dirty="0" err="1"/>
              <a:t>déco</a:t>
            </a:r>
            <a:endParaRPr b="1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Tip:</a:t>
            </a:r>
            <a:r>
              <a:rPr dirty="0"/>
              <a:t> Consider putting students in small groups or pairs, depending on the class dynamic.</a:t>
            </a:r>
          </a:p>
        </p:txBody>
      </p:sp>
      <p:sp>
        <p:nvSpPr>
          <p:cNvPr id="520" name="Shape 520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L’Art nouveau vs. l’Art déco</a:t>
            </a:r>
          </a:p>
        </p:txBody>
      </p:sp>
      <p:pic>
        <p:nvPicPr>
          <p:cNvPr id="522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hape 525"/>
          <p:cNvSpPr/>
          <p:nvPr/>
        </p:nvSpPr>
        <p:spPr>
          <a:xfrm>
            <a:off x="381000" y="1038859"/>
            <a:ext cx="8382000" cy="72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Comparez</a:t>
            </a:r>
            <a:r>
              <a:rPr dirty="0"/>
              <a:t> les </a:t>
            </a:r>
            <a:r>
              <a:rPr dirty="0" err="1"/>
              <a:t>deux</a:t>
            </a:r>
            <a:r>
              <a:rPr dirty="0"/>
              <a:t> époques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termes</a:t>
            </a:r>
            <a:r>
              <a:rPr dirty="0"/>
              <a:t> </a:t>
            </a:r>
            <a:r>
              <a:rPr dirty="0" err="1" smtClean="0"/>
              <a:t>d’activités</a:t>
            </a:r>
            <a:r>
              <a:rPr lang="en-US" dirty="0" smtClean="0"/>
              <a:t> et </a:t>
            </a:r>
            <a:r>
              <a:rPr lang="en-US" dirty="0" err="1" smtClean="0"/>
              <a:t>d’innova</a:t>
            </a:r>
            <a:r>
              <a:rPr err="1" smtClean="0"/>
              <a:t>tions</a:t>
            </a:r>
            <a:r>
              <a:rPr smtClean="0"/>
              <a:t>.</a:t>
            </a:r>
            <a:endParaRPr lang="en-US" smtClean="0"/>
          </a:p>
          <a:p>
            <a:r>
              <a:rPr lang="en-US" sz="1200" b="1" i="0" smtClean="0"/>
              <a:t>TIP: </a:t>
            </a:r>
            <a:r>
              <a:rPr lang="en-US" sz="1200" i="0" smtClean="0"/>
              <a:t>Project this slide.</a:t>
            </a:r>
            <a:r>
              <a:rPr sz="1200" smtClean="0"/>
              <a:t> </a:t>
            </a:r>
            <a:endParaRPr sz="1200" dirty="0"/>
          </a:p>
        </p:txBody>
      </p:sp>
      <p:sp>
        <p:nvSpPr>
          <p:cNvPr id="526" name="Shape 526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L’Art nouveau vs. l’Art déco</a:t>
            </a:r>
          </a:p>
        </p:txBody>
      </p:sp>
      <p:sp>
        <p:nvSpPr>
          <p:cNvPr id="528" name="Shape 528"/>
          <p:cNvSpPr/>
          <p:nvPr/>
        </p:nvSpPr>
        <p:spPr>
          <a:xfrm>
            <a:off x="504576" y="1871575"/>
            <a:ext cx="4051765" cy="460211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4543176" y="1871575"/>
            <a:ext cx="4051765" cy="460211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1803400" y="1932843"/>
            <a:ext cx="1454117" cy="72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Art nouveau</a:t>
            </a:r>
          </a:p>
        </p:txBody>
      </p:sp>
      <p:sp>
        <p:nvSpPr>
          <p:cNvPr id="531" name="Shape 531"/>
          <p:cNvSpPr/>
          <p:nvPr/>
        </p:nvSpPr>
        <p:spPr>
          <a:xfrm>
            <a:off x="5842000" y="1932843"/>
            <a:ext cx="1454117" cy="728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>
              <a:spcBef>
                <a:spcPts val="500"/>
              </a:spcBef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Art déco</a:t>
            </a:r>
          </a:p>
        </p:txBody>
      </p:sp>
      <p:pic>
        <p:nvPicPr>
          <p:cNvPr id="532" name="Screen Shot 2015-11-16 at 3.49.3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657" y="2278589"/>
            <a:ext cx="502256" cy="760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Screen Shot 2015-11-16 at 3.5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3385" y="3170625"/>
            <a:ext cx="546128" cy="825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Screen Shot 2015-11-16 at 3.51.2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0079" y="4086655"/>
            <a:ext cx="402128" cy="1122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Screen Shot 2015-11-16 at 3.52.07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85064" y="5315804"/>
            <a:ext cx="642433" cy="921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Screen Shot 2015-11-16 at 3.52.43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64276" y="2905970"/>
            <a:ext cx="546128" cy="781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Screen Shot 2015-11-16 at 3.53.26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47176" y="4066831"/>
            <a:ext cx="485118" cy="71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Screen Shot 2015-11-16 at 3.54.26 P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47176" y="4942178"/>
            <a:ext cx="485118" cy="728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Screen Shot 2015-11-16 at 3.56.30 PM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11538" y="3211743"/>
            <a:ext cx="496839" cy="781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Screen Shot 2015-11-16 at 3.57.54 PM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757246" y="2322381"/>
            <a:ext cx="562892" cy="750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Screen Shot 2015-11-16 at 4.04.41 PM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920766" y="4279011"/>
            <a:ext cx="574979" cy="868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Screen Shot 2015-11-16 at 4.05.27 PM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836157" y="5544403"/>
            <a:ext cx="845798" cy="619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Screen Shot 2015-11-16 at 4.08.44 PM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790050" y="2377393"/>
            <a:ext cx="604838" cy="921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Screen Shot 2015-11-16 at 4.09.21 PM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875872" y="3530239"/>
            <a:ext cx="546128" cy="76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Screen Shot 2015-11-16 at 4.10.16 PM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875872" y="4834910"/>
            <a:ext cx="546128" cy="895709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Shape 546"/>
          <p:cNvSpPr/>
          <p:nvPr/>
        </p:nvSpPr>
        <p:spPr>
          <a:xfrm>
            <a:off x="630042" y="2526650"/>
            <a:ext cx="50225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Bière:</a:t>
            </a:r>
          </a:p>
        </p:txBody>
      </p:sp>
      <p:sp>
        <p:nvSpPr>
          <p:cNvPr id="547" name="Shape 547"/>
          <p:cNvSpPr/>
          <p:nvPr/>
        </p:nvSpPr>
        <p:spPr>
          <a:xfrm>
            <a:off x="630042" y="3132525"/>
            <a:ext cx="1184623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Cabaret Ambassadeurs:</a:t>
            </a:r>
          </a:p>
        </p:txBody>
      </p:sp>
      <p:sp>
        <p:nvSpPr>
          <p:cNvPr id="548" name="Shape 548"/>
          <p:cNvSpPr/>
          <p:nvPr/>
        </p:nvSpPr>
        <p:spPr>
          <a:xfrm>
            <a:off x="630042" y="4339667"/>
            <a:ext cx="1318162" cy="61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La Dame aux Camélias</a:t>
            </a:r>
            <a:r>
              <a:t> avec Sarah Bernhardt:</a:t>
            </a:r>
          </a:p>
        </p:txBody>
      </p:sp>
      <p:sp>
        <p:nvSpPr>
          <p:cNvPr id="549" name="Shape 549"/>
          <p:cNvSpPr/>
          <p:nvPr/>
        </p:nvSpPr>
        <p:spPr>
          <a:xfrm>
            <a:off x="630042" y="5722203"/>
            <a:ext cx="131816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Cycles Perfecta: </a:t>
            </a:r>
          </a:p>
        </p:txBody>
      </p:sp>
      <p:sp>
        <p:nvSpPr>
          <p:cNvPr id="550" name="Shape 550"/>
          <p:cNvSpPr/>
          <p:nvPr/>
        </p:nvSpPr>
        <p:spPr>
          <a:xfrm>
            <a:off x="2992901" y="3164402"/>
            <a:ext cx="827703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Palais de Glace:</a:t>
            </a:r>
          </a:p>
        </p:txBody>
      </p:sp>
      <p:sp>
        <p:nvSpPr>
          <p:cNvPr id="551" name="Shape 551"/>
          <p:cNvSpPr/>
          <p:nvPr/>
        </p:nvSpPr>
        <p:spPr>
          <a:xfrm>
            <a:off x="2722271" y="4289984"/>
            <a:ext cx="131816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Au télégraphe: </a:t>
            </a:r>
          </a:p>
        </p:txBody>
      </p:sp>
      <p:sp>
        <p:nvSpPr>
          <p:cNvPr id="552" name="Shape 552"/>
          <p:cNvSpPr/>
          <p:nvPr/>
        </p:nvSpPr>
        <p:spPr>
          <a:xfrm>
            <a:off x="2817803" y="5085598"/>
            <a:ext cx="1051969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Monaco, Monte-Carlo: </a:t>
            </a:r>
          </a:p>
        </p:txBody>
      </p:sp>
      <p:sp>
        <p:nvSpPr>
          <p:cNvPr id="553" name="Shape 553"/>
          <p:cNvSpPr/>
          <p:nvPr/>
        </p:nvSpPr>
        <p:spPr>
          <a:xfrm>
            <a:off x="4704907" y="2526650"/>
            <a:ext cx="97679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Champagne:</a:t>
            </a:r>
          </a:p>
        </p:txBody>
      </p:sp>
      <p:sp>
        <p:nvSpPr>
          <p:cNvPr id="554" name="Shape 554"/>
          <p:cNvSpPr/>
          <p:nvPr/>
        </p:nvSpPr>
        <p:spPr>
          <a:xfrm>
            <a:off x="4704907" y="3361125"/>
            <a:ext cx="1184623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Bal des étudiants:</a:t>
            </a:r>
          </a:p>
        </p:txBody>
      </p:sp>
      <p:sp>
        <p:nvSpPr>
          <p:cNvPr id="555" name="Shape 555"/>
          <p:cNvSpPr/>
          <p:nvPr/>
        </p:nvSpPr>
        <p:spPr>
          <a:xfrm>
            <a:off x="4704907" y="4492067"/>
            <a:ext cx="1318162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Gazette du Bon Ton</a:t>
            </a:r>
            <a:r>
              <a:t> illustration:</a:t>
            </a:r>
          </a:p>
        </p:txBody>
      </p:sp>
      <p:sp>
        <p:nvSpPr>
          <p:cNvPr id="556" name="Shape 556"/>
          <p:cNvSpPr/>
          <p:nvPr/>
        </p:nvSpPr>
        <p:spPr>
          <a:xfrm>
            <a:off x="4704907" y="5722203"/>
            <a:ext cx="131816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Auto Peugeot:</a:t>
            </a:r>
          </a:p>
        </p:txBody>
      </p:sp>
      <p:sp>
        <p:nvSpPr>
          <p:cNvPr id="557" name="Shape 557"/>
          <p:cNvSpPr/>
          <p:nvPr/>
        </p:nvSpPr>
        <p:spPr>
          <a:xfrm>
            <a:off x="6697371" y="2656402"/>
            <a:ext cx="1098332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Sports d’hiver: </a:t>
            </a:r>
          </a:p>
        </p:txBody>
      </p:sp>
      <p:sp>
        <p:nvSpPr>
          <p:cNvPr id="558" name="Shape 558"/>
          <p:cNvSpPr/>
          <p:nvPr/>
        </p:nvSpPr>
        <p:spPr>
          <a:xfrm>
            <a:off x="6697371" y="3781984"/>
            <a:ext cx="1318162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Le téléphone: </a:t>
            </a:r>
          </a:p>
        </p:txBody>
      </p:sp>
      <p:sp>
        <p:nvSpPr>
          <p:cNvPr id="559" name="Shape 559"/>
          <p:cNvSpPr/>
          <p:nvPr/>
        </p:nvSpPr>
        <p:spPr>
          <a:xfrm>
            <a:off x="6704003" y="5085598"/>
            <a:ext cx="112709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Paris tourisme: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Shape 562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Projet: Au choix: Activité linguistique ou artistique?</a:t>
            </a:r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Pedagogy: </a:t>
            </a:r>
            <a:r>
              <a:t>Differentiated Learning and Learning Styles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Strategy: </a:t>
            </a:r>
            <a:r>
              <a:t>Students demonstrate their understanding of </a:t>
            </a:r>
            <a:r>
              <a:rPr i="1"/>
              <a:t>Art Nouveau</a:t>
            </a:r>
            <a:r>
              <a:t> and </a:t>
            </a:r>
            <a:r>
              <a:rPr i="1"/>
              <a:t>Art Déco</a:t>
            </a:r>
            <a:r>
              <a:t>; review clothing vocabulary and colors</a:t>
            </a:r>
          </a:p>
        </p:txBody>
      </p:sp>
      <p:sp>
        <p:nvSpPr>
          <p:cNvPr id="563" name="Shape 563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L’Art</a:t>
            </a:r>
            <a:r>
              <a:rPr dirty="0"/>
              <a:t> </a:t>
            </a:r>
            <a:r>
              <a:rPr lang="en-US" dirty="0" smtClean="0"/>
              <a:t>n</a:t>
            </a:r>
            <a:r>
              <a:rPr dirty="0" smtClean="0"/>
              <a:t>ouveau </a:t>
            </a:r>
            <a:r>
              <a:rPr dirty="0"/>
              <a:t>et </a:t>
            </a:r>
            <a:r>
              <a:rPr dirty="0" err="1"/>
              <a:t>l’Art</a:t>
            </a:r>
            <a:r>
              <a:rPr dirty="0"/>
              <a:t> </a:t>
            </a:r>
            <a:r>
              <a:rPr lang="en-US" dirty="0" err="1" smtClean="0"/>
              <a:t>d</a:t>
            </a:r>
            <a:r>
              <a:rPr dirty="0" err="1" smtClean="0"/>
              <a:t>éco</a:t>
            </a:r>
            <a:r>
              <a:rPr dirty="0" smtClean="0"/>
              <a:t> </a:t>
            </a:r>
            <a:r>
              <a:rPr dirty="0" err="1"/>
              <a:t>dans</a:t>
            </a:r>
            <a:r>
              <a:rPr dirty="0"/>
              <a:t> la vie</a:t>
            </a:r>
          </a:p>
        </p:txBody>
      </p:sp>
      <p:pic>
        <p:nvPicPr>
          <p:cNvPr id="565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3977337"/>
            <a:ext cx="8382000" cy="827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1A, Students make a </a:t>
            </a:r>
            <a:r>
              <a:rPr b="1"/>
              <a:t>menu </a:t>
            </a:r>
            <a:r>
              <a:t>using the </a:t>
            </a:r>
            <a:r>
              <a:rPr b="1"/>
              <a:t>Art Nouveau</a:t>
            </a:r>
            <a:r>
              <a:t> graphic below for a restaurant meal during</a:t>
            </a:r>
            <a:r>
              <a:rPr b="1"/>
              <a:t> la Belle Époque.</a:t>
            </a:r>
          </a:p>
        </p:txBody>
      </p:sp>
      <p:sp>
        <p:nvSpPr>
          <p:cNvPr id="569" name="Shape 569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L’Art Nouveau et l’Art Déco dans la vie</a:t>
            </a:r>
          </a:p>
        </p:txBody>
      </p:sp>
      <p:sp>
        <p:nvSpPr>
          <p:cNvPr id="571" name="Shape 571"/>
          <p:cNvSpPr/>
          <p:nvPr/>
        </p:nvSpPr>
        <p:spPr>
          <a:xfrm>
            <a:off x="381000" y="4540578"/>
            <a:ext cx="8382000" cy="215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numCol="2" spcCol="419100">
            <a:normAutofit/>
          </a:bodyPr>
          <a:lstStyle/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1B. Students create a poster for the </a:t>
            </a:r>
            <a:r>
              <a:rPr i="1" dirty="0"/>
              <a:t>Exposition international des Arts </a:t>
            </a:r>
            <a:r>
              <a:rPr i="1" dirty="0" err="1"/>
              <a:t>décoratifs</a:t>
            </a:r>
            <a:r>
              <a:rPr i="1" dirty="0"/>
              <a:t> et </a:t>
            </a:r>
            <a:r>
              <a:rPr i="1" dirty="0" err="1"/>
              <a:t>industriels</a:t>
            </a:r>
            <a:r>
              <a:rPr i="1" dirty="0"/>
              <a:t> </a:t>
            </a:r>
            <a:r>
              <a:rPr i="1" dirty="0" err="1"/>
              <a:t>modernes</a:t>
            </a:r>
            <a:r>
              <a:rPr dirty="0"/>
              <a:t> that launched </a:t>
            </a:r>
            <a:r>
              <a:rPr i="1" dirty="0"/>
              <a:t>Art </a:t>
            </a:r>
            <a:r>
              <a:rPr i="1" dirty="0" err="1"/>
              <a:t>Déco</a:t>
            </a:r>
            <a:r>
              <a:rPr i="1" dirty="0"/>
              <a:t>.</a:t>
            </a:r>
            <a:br>
              <a:rPr i="1" dirty="0"/>
            </a:br>
            <a:endParaRPr sz="800" i="1" dirty="0"/>
          </a:p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 dirty="0"/>
              <a:t>				AND</a:t>
            </a:r>
            <a:br>
              <a:rPr i="1" dirty="0"/>
            </a:br>
            <a:endParaRPr sz="800" i="1" dirty="0"/>
          </a:p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2.</a:t>
            </a:r>
            <a:r>
              <a:rPr i="1" dirty="0"/>
              <a:t> </a:t>
            </a:r>
            <a:r>
              <a:rPr dirty="0"/>
              <a:t>Students </a:t>
            </a:r>
            <a:r>
              <a:rPr/>
              <a:t>choose </a:t>
            </a:r>
            <a:r>
              <a:rPr smtClean="0"/>
              <a:t>a</a:t>
            </a:r>
            <a:r>
              <a:rPr lang="en-US" smtClean="0"/>
              <a:t> period</a:t>
            </a:r>
            <a:r>
              <a:rPr smtClean="0"/>
              <a:t> </a:t>
            </a:r>
            <a:r>
              <a:rPr dirty="0"/>
              <a:t>outfit to go to the outing </a:t>
            </a:r>
            <a:r>
              <a:rPr/>
              <a:t>of </a:t>
            </a:r>
            <a:r>
              <a:rPr smtClean="0"/>
              <a:t>their</a:t>
            </a:r>
            <a:r>
              <a:rPr lang="en-US" smtClean="0"/>
              <a:t> </a:t>
            </a:r>
            <a:r>
              <a:rPr smtClean="0"/>
              <a:t>choice</a:t>
            </a:r>
            <a:r>
              <a:rPr dirty="0"/>
              <a:t>, print it out, and post it somewhere in the classroom.</a:t>
            </a:r>
          </a:p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800" i="1" dirty="0"/>
          </a:p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b="1"/>
              <a:t>Interpersonal Speaking:</a:t>
            </a:r>
            <a:r>
              <a:rPr lang="en-US"/>
              <a:t> </a:t>
            </a:r>
          </a:p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Demandez </a:t>
            </a:r>
            <a:r>
              <a:rPr dirty="0"/>
              <a:t>à </a:t>
            </a:r>
            <a:r>
              <a:rPr dirty="0" err="1"/>
              <a:t>votre</a:t>
            </a:r>
            <a:r>
              <a:rPr dirty="0"/>
              <a:t> </a:t>
            </a:r>
            <a:r>
              <a:rPr dirty="0" err="1"/>
              <a:t>partenaire</a:t>
            </a:r>
            <a:r>
              <a:rPr dirty="0"/>
              <a:t>:</a:t>
            </a:r>
          </a:p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800" i="1" dirty="0"/>
          </a:p>
          <a:p>
            <a:pPr marL="457200" indent="-228600">
              <a:buSzPct val="100000"/>
              <a:buFont typeface="Symbol"/>
              <a:buChar char="•"/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où</a:t>
            </a:r>
            <a:r>
              <a:rPr dirty="0"/>
              <a:t> </a:t>
            </a:r>
            <a:r>
              <a:rPr dirty="0" err="1"/>
              <a:t>il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elle</a:t>
            </a:r>
            <a:r>
              <a:rPr dirty="0"/>
              <a:t> </a:t>
            </a:r>
            <a:r>
              <a:rPr dirty="0" err="1"/>
              <a:t>va.</a:t>
            </a:r>
            <a:endParaRPr dirty="0"/>
          </a:p>
          <a:p>
            <a:pPr marL="457200" indent="-228600">
              <a:buSzPct val="100000"/>
              <a:buFont typeface="Symbol"/>
              <a:buChar char="•"/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err="1"/>
              <a:t>ce</a:t>
            </a:r>
            <a:r>
              <a:rPr/>
              <a:t> </a:t>
            </a:r>
            <a:r>
              <a:rPr smtClean="0"/>
              <a:t>qu’il</a:t>
            </a:r>
            <a:r>
              <a:rPr lang="en-US" smtClean="0"/>
              <a:t> ou elle</a:t>
            </a:r>
            <a:r>
              <a:rPr smtClean="0"/>
              <a:t> v</a:t>
            </a:r>
            <a:r>
              <a:rPr lang="en-US" smtClean="0"/>
              <a:t>a</a:t>
            </a:r>
            <a:r>
              <a:rPr smtClean="0"/>
              <a:t> </a:t>
            </a:r>
            <a:r>
              <a:rPr dirty="0"/>
              <a:t>faire </a:t>
            </a:r>
            <a:r>
              <a:rPr dirty="0" err="1"/>
              <a:t>là</a:t>
            </a:r>
            <a:r>
              <a:rPr dirty="0"/>
              <a:t>-bas.</a:t>
            </a:r>
          </a:p>
          <a:p>
            <a:pPr marL="457200" indent="-228600">
              <a:buSzPct val="100000"/>
              <a:buFont typeface="Symbol"/>
              <a:buChar char="•"/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err="1"/>
              <a:t>ce</a:t>
            </a:r>
            <a:r>
              <a:rPr/>
              <a:t> </a:t>
            </a:r>
            <a:r>
              <a:rPr smtClean="0"/>
              <a:t>qu’il</a:t>
            </a:r>
            <a:r>
              <a:rPr lang="en-US" smtClean="0"/>
              <a:t> ou elle</a:t>
            </a:r>
            <a:r>
              <a:rPr smtClean="0"/>
              <a:t> v</a:t>
            </a:r>
            <a:r>
              <a:rPr lang="en-US" smtClean="0"/>
              <a:t>a</a:t>
            </a:r>
            <a:r>
              <a:rPr smtClean="0"/>
              <a:t> </a:t>
            </a:r>
            <a:r>
              <a:rPr dirty="0"/>
              <a:t>porter.</a:t>
            </a:r>
          </a:p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800" i="1" dirty="0"/>
          </a:p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Find the image in the classroom and write the name of your partner on it, then your initials.</a:t>
            </a:r>
          </a:p>
        </p:txBody>
      </p:sp>
      <p:pic>
        <p:nvPicPr>
          <p:cNvPr id="8" name="ArtNouveauTemplate cop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3170179" y="1293593"/>
            <a:ext cx="2930896" cy="2264783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Shape 575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Students make a collage showing the following objects for their </a:t>
            </a:r>
            <a:r>
              <a:rPr sz="2400" i="1" dirty="0"/>
              <a:t>Art Nouveau</a:t>
            </a:r>
            <a:r>
              <a:rPr sz="2400" dirty="0"/>
              <a:t> or </a:t>
            </a:r>
            <a:r>
              <a:rPr sz="2400" i="1" dirty="0"/>
              <a:t>Art </a:t>
            </a:r>
            <a:r>
              <a:rPr sz="2400" i="1" dirty="0" err="1"/>
              <a:t>Déco</a:t>
            </a:r>
            <a:r>
              <a:rPr sz="2400" dirty="0"/>
              <a:t> home, which is in the center of the collage: 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9144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Chaises</a:t>
            </a:r>
          </a:p>
          <a:p>
            <a:pPr marL="9144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Tables</a:t>
            </a:r>
          </a:p>
          <a:p>
            <a:pPr marL="9144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Vases et </a:t>
            </a:r>
            <a:r>
              <a:rPr sz="2400" dirty="0" err="1"/>
              <a:t>autres</a:t>
            </a:r>
            <a:r>
              <a:rPr sz="2400" dirty="0"/>
              <a:t> </a:t>
            </a:r>
            <a:r>
              <a:rPr sz="2400" dirty="0" err="1"/>
              <a:t>objets</a:t>
            </a:r>
            <a:r>
              <a:rPr sz="2400" dirty="0"/>
              <a:t> d’art</a:t>
            </a:r>
          </a:p>
          <a:p>
            <a:pPr marL="9144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/>
              <a:t>Escalier</a:t>
            </a:r>
            <a:endParaRPr sz="2400" dirty="0"/>
          </a:p>
          <a:p>
            <a:pPr marL="9144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Canapé</a:t>
            </a:r>
          </a:p>
          <a:p>
            <a:pPr marL="9144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Etc.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/>
              <a:t>Search words: </a:t>
            </a:r>
            <a:r>
              <a:rPr sz="2400" b="1" dirty="0" err="1"/>
              <a:t>Musée</a:t>
            </a:r>
            <a:r>
              <a:rPr sz="2400" b="1" dirty="0"/>
              <a:t> des Arts </a:t>
            </a:r>
            <a:r>
              <a:rPr sz="2400" b="1" dirty="0" err="1"/>
              <a:t>décoratifs</a:t>
            </a:r>
            <a:r>
              <a:rPr sz="2400" b="1" dirty="0"/>
              <a:t> (Paris/</a:t>
            </a:r>
            <a:r>
              <a:rPr sz="2400" b="1" dirty="0" err="1"/>
              <a:t>musée</a:t>
            </a:r>
            <a:r>
              <a:rPr sz="2400" b="1" dirty="0"/>
              <a:t> d’Orsay), </a:t>
            </a:r>
            <a:r>
              <a:rPr sz="2400" b="1" dirty="0" err="1"/>
              <a:t>Musée</a:t>
            </a:r>
            <a:r>
              <a:rPr sz="2400" b="1" dirty="0"/>
              <a:t> des </a:t>
            </a:r>
            <a:r>
              <a:rPr sz="2400" b="1" dirty="0" err="1"/>
              <a:t>Tissus</a:t>
            </a:r>
            <a:r>
              <a:rPr sz="2400" b="1" dirty="0"/>
              <a:t> et des </a:t>
            </a:r>
            <a:r>
              <a:rPr sz="2400" b="1"/>
              <a:t>Arts </a:t>
            </a:r>
            <a:r>
              <a:rPr sz="2400" b="1" smtClean="0"/>
              <a:t>décoratifs</a:t>
            </a:r>
            <a:r>
              <a:rPr lang="en-US" sz="2400" b="1" smtClean="0"/>
              <a:t>, Maison Art nouveau / Art déco</a:t>
            </a:r>
            <a:endParaRPr sz="2400" b="1" dirty="0"/>
          </a:p>
        </p:txBody>
      </p:sp>
      <p:sp>
        <p:nvSpPr>
          <p:cNvPr id="576" name="Shape 576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Les arts décoratifs: Faisons un collage!</a:t>
            </a:r>
          </a:p>
        </p:txBody>
      </p:sp>
      <p:pic>
        <p:nvPicPr>
          <p:cNvPr id="578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/>
              <a:t>Objectives</a:t>
            </a:r>
            <a:r>
              <a:t> of the Immersion Art Lessons</a:t>
            </a:r>
          </a:p>
        </p:txBody>
      </p:sp>
      <p:sp>
        <p:nvSpPr>
          <p:cNvPr id="142" name="Shape 142"/>
          <p:cNvSpPr/>
          <p:nvPr/>
        </p:nvSpPr>
        <p:spPr>
          <a:xfrm>
            <a:off x="254000" y="10033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Products</a:t>
            </a:r>
          </a:p>
          <a:p>
            <a:pPr>
              <a:defRPr sz="2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</a:t>
            </a:r>
            <a:r>
              <a:rPr dirty="0" smtClean="0"/>
              <a:t>will:</a:t>
            </a:r>
            <a:endParaRPr lang="en-US" dirty="0" smtClean="0"/>
          </a:p>
          <a:p>
            <a:pPr>
              <a:defRPr sz="2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80999" indent="-228599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C</a:t>
            </a:r>
            <a:r>
              <a:rPr sz="2200" dirty="0" smtClean="0"/>
              <a:t>omplete </a:t>
            </a:r>
            <a:r>
              <a:rPr lang="en-US" sz="2200" dirty="0" smtClean="0"/>
              <a:t>activities</a:t>
            </a:r>
            <a:r>
              <a:rPr sz="2200" dirty="0" smtClean="0"/>
              <a:t> </a:t>
            </a:r>
            <a:r>
              <a:rPr sz="2200" dirty="0"/>
              <a:t>solo, with a partner, a group and the whole </a:t>
            </a:r>
            <a:r>
              <a:rPr sz="2200" dirty="0" smtClean="0"/>
              <a:t>class</a:t>
            </a:r>
            <a:endParaRPr lang="en-US" sz="2200" dirty="0" smtClean="0"/>
          </a:p>
          <a:p>
            <a:pPr marL="380999" indent="-228599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Make a log of the artistic interests of their peers to build a classroom community about art</a:t>
            </a:r>
            <a:endParaRPr sz="2200" dirty="0"/>
          </a:p>
          <a:p>
            <a:pPr marL="380999" indent="-228599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E</a:t>
            </a:r>
            <a:r>
              <a:rPr sz="2200" dirty="0" smtClean="0"/>
              <a:t>xplore </a:t>
            </a:r>
            <a:r>
              <a:rPr sz="2200" dirty="0"/>
              <a:t>what it’s like to be an artist with hands-on projects</a:t>
            </a:r>
          </a:p>
          <a:p>
            <a:pPr marL="381000" indent="-228600">
              <a:spcBef>
                <a:spcPts val="600"/>
              </a:spcBef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/>
              <a:t>P</a:t>
            </a:r>
            <a:r>
              <a:rPr sz="2200" dirty="0" smtClean="0"/>
              <a:t>resent </a:t>
            </a:r>
            <a:r>
              <a:rPr lang="en-US" sz="2200" dirty="0" smtClean="0"/>
              <a:t>an online research</a:t>
            </a:r>
            <a:r>
              <a:rPr sz="2200" dirty="0" smtClean="0"/>
              <a:t> </a:t>
            </a:r>
            <a:r>
              <a:rPr sz="2200" dirty="0"/>
              <a:t>project</a:t>
            </a:r>
          </a:p>
        </p:txBody>
      </p:sp>
      <p:sp>
        <p:nvSpPr>
          <p:cNvPr id="143" name="Shape 143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Goals for Sample Art Lessons for Level 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hape 581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/>
              <a:t>Vous</a:t>
            </a:r>
            <a:r>
              <a:rPr sz="2400" dirty="0"/>
              <a:t> </a:t>
            </a:r>
            <a:r>
              <a:rPr sz="2400" dirty="0" err="1"/>
              <a:t>allez</a:t>
            </a:r>
            <a:r>
              <a:rPr sz="2400" dirty="0"/>
              <a:t> </a:t>
            </a:r>
            <a:r>
              <a:rPr sz="2400" dirty="0" err="1"/>
              <a:t>apprendre</a:t>
            </a:r>
            <a:r>
              <a:rPr sz="2400" dirty="0"/>
              <a:t> </a:t>
            </a:r>
            <a:r>
              <a:rPr sz="2400" dirty="0" err="1"/>
              <a:t>ce</a:t>
            </a:r>
            <a:r>
              <a:rPr sz="2400" dirty="0"/>
              <a:t> que </a:t>
            </a:r>
            <a:r>
              <a:rPr sz="2400" dirty="0" err="1"/>
              <a:t>c’est</a:t>
            </a:r>
            <a:r>
              <a:rPr sz="2400" dirty="0"/>
              <a:t> que la “composition</a:t>
            </a:r>
            <a:r>
              <a:rPr sz="2400" dirty="0" smtClean="0"/>
              <a:t>”:</a:t>
            </a:r>
            <a:endParaRPr lang="en-US" sz="2400" dirty="0" smtClean="0"/>
          </a:p>
          <a:p>
            <a:pPr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70C0"/>
                </a:solidFill>
              </a:rPr>
              <a:t>Pour </a:t>
            </a:r>
            <a:r>
              <a:rPr sz="2400" dirty="0" err="1">
                <a:solidFill>
                  <a:srgbClr val="0070C0"/>
                </a:solidFill>
              </a:rPr>
              <a:t>décrire</a:t>
            </a:r>
            <a:r>
              <a:rPr sz="2400" dirty="0">
                <a:solidFill>
                  <a:srgbClr val="0070C0"/>
                </a:solidFill>
              </a:rPr>
              <a:t> les parties d’un tableau: au premier plan, au </a:t>
            </a:r>
            <a:r>
              <a:rPr sz="2400" dirty="0" err="1">
                <a:solidFill>
                  <a:srgbClr val="0070C0"/>
                </a:solidFill>
              </a:rPr>
              <a:t>centre</a:t>
            </a:r>
            <a:r>
              <a:rPr sz="2400" dirty="0">
                <a:solidFill>
                  <a:srgbClr val="0070C0"/>
                </a:solidFill>
              </a:rPr>
              <a:t>, à </a:t>
            </a:r>
            <a:r>
              <a:rPr sz="2400" dirty="0" err="1">
                <a:solidFill>
                  <a:srgbClr val="0070C0"/>
                </a:solidFill>
              </a:rPr>
              <a:t>l’arrière</a:t>
            </a:r>
            <a:r>
              <a:rPr sz="2400" dirty="0">
                <a:solidFill>
                  <a:srgbClr val="0070C0"/>
                </a:solidFill>
              </a:rPr>
              <a:t> plan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>
                <a:solidFill>
                  <a:srgbClr val="0070C0"/>
                </a:solidFill>
              </a:rPr>
              <a:t>Symmétrique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ou</a:t>
            </a:r>
            <a:r>
              <a:rPr sz="2400" dirty="0">
                <a:solidFill>
                  <a:srgbClr val="0070C0"/>
                </a:solidFill>
              </a:rPr>
              <a:t> non?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70C0"/>
                </a:solidFill>
              </a:rPr>
              <a:t>Point focal </a:t>
            </a:r>
            <a:r>
              <a:rPr sz="2400" dirty="0" err="1">
                <a:solidFill>
                  <a:srgbClr val="0070C0"/>
                </a:solidFill>
              </a:rPr>
              <a:t>ou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équilibré</a:t>
            </a:r>
            <a:r>
              <a:rPr sz="2400" dirty="0">
                <a:solidFill>
                  <a:srgbClr val="0070C0"/>
                </a:solidFill>
              </a:rPr>
              <a:t>?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>
                <a:solidFill>
                  <a:srgbClr val="0070C0"/>
                </a:solidFill>
              </a:rPr>
              <a:t>Statique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ou</a:t>
            </a:r>
            <a:r>
              <a:rPr sz="2400" dirty="0">
                <a:solidFill>
                  <a:srgbClr val="0070C0"/>
                </a:solidFill>
              </a:rPr>
              <a:t> </a:t>
            </a:r>
            <a:r>
              <a:rPr sz="2400" dirty="0" err="1">
                <a:solidFill>
                  <a:srgbClr val="0070C0"/>
                </a:solidFill>
              </a:rPr>
              <a:t>dynamique</a:t>
            </a:r>
            <a:r>
              <a:rPr sz="240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582" name="Shape 582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 composition</a:t>
            </a:r>
          </a:p>
        </p:txBody>
      </p:sp>
      <p:pic>
        <p:nvPicPr>
          <p:cNvPr id="584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Shape 587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Trois paysages urbains</a:t>
            </a:r>
          </a:p>
        </p:txBody>
      </p:sp>
      <p:pic>
        <p:nvPicPr>
          <p:cNvPr id="589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Screen Shot 2015-11-16 at 11.55.03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1210" y="1022892"/>
            <a:ext cx="3340517" cy="2221416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Shape 591"/>
          <p:cNvSpPr/>
          <p:nvPr/>
        </p:nvSpPr>
        <p:spPr>
          <a:xfrm>
            <a:off x="250082" y="3230561"/>
            <a:ext cx="2673280" cy="69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Quel est le fond de votre pensée?</a:t>
            </a:r>
            <a:r>
              <a:t>, Fromanger, Gérard, 1973.</a:t>
            </a:r>
          </a:p>
        </p:txBody>
      </p:sp>
      <p:sp>
        <p:nvSpPr>
          <p:cNvPr id="593" name="Shape 593"/>
          <p:cNvSpPr/>
          <p:nvPr/>
        </p:nvSpPr>
        <p:spPr>
          <a:xfrm>
            <a:off x="6352981" y="4473985"/>
            <a:ext cx="234389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i="1" smtClean="0"/>
              <a:t>Paris par la fenêtre</a:t>
            </a:r>
            <a:r>
              <a:rPr i="1" smtClean="0"/>
              <a:t>, </a:t>
            </a:r>
            <a:r>
              <a:t>Chagall, Marc</a:t>
            </a:r>
            <a:r>
              <a:rPr/>
              <a:t>, </a:t>
            </a:r>
            <a:r>
              <a:rPr smtClean="0"/>
              <a:t>19</a:t>
            </a:r>
            <a:r>
              <a:rPr lang="en-US" smtClean="0"/>
              <a:t>13</a:t>
            </a:r>
            <a:r>
              <a:rPr smtClean="0"/>
              <a:t>.</a:t>
            </a:r>
            <a:endParaRPr/>
          </a:p>
        </p:txBody>
      </p:sp>
      <p:pic>
        <p:nvPicPr>
          <p:cNvPr id="594" name="Screen Shot 2015-11-16 at 11.57.15 AM.png"/>
          <p:cNvPicPr>
            <a:picLocks noChangeAspect="1"/>
          </p:cNvPicPr>
          <p:nvPr/>
        </p:nvPicPr>
        <p:blipFill>
          <a:blip r:embed="rId5">
            <a:extLst/>
          </a:blip>
          <a:srcRect t="3524"/>
          <a:stretch>
            <a:fillRect/>
          </a:stretch>
        </p:blipFill>
        <p:spPr>
          <a:xfrm>
            <a:off x="2738849" y="3082656"/>
            <a:ext cx="3340517" cy="2498662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Shape 595"/>
          <p:cNvSpPr/>
          <p:nvPr/>
        </p:nvSpPr>
        <p:spPr>
          <a:xfrm>
            <a:off x="2738849" y="5578885"/>
            <a:ext cx="3140005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Pont de Charing Cross, </a:t>
            </a:r>
            <a:r>
              <a:t>Derain, André, 1905-06.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476" y="1614250"/>
            <a:ext cx="2784294" cy="27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Shape 598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 smtClean="0"/>
              <a:t>Activité</a:t>
            </a:r>
            <a:r>
              <a:rPr lang="en-US" dirty="0" smtClean="0"/>
              <a:t> 1</a:t>
            </a:r>
            <a:r>
              <a:rPr dirty="0" smtClean="0"/>
              <a:t>: </a:t>
            </a:r>
            <a:r>
              <a:rPr lang="en-US" dirty="0" smtClean="0"/>
              <a:t>Comment observer </a:t>
            </a:r>
            <a:r>
              <a:rPr lang="en-US" dirty="0" err="1" smtClean="0"/>
              <a:t>l’art</a:t>
            </a:r>
            <a:r>
              <a:rPr lang="en-US" dirty="0" smtClean="0"/>
              <a:t> des </a:t>
            </a:r>
            <a:r>
              <a:rPr lang="en-US" dirty="0" err="1" smtClean="0"/>
              <a:t>autres</a:t>
            </a:r>
            <a:endParaRPr dirty="0"/>
          </a:p>
        </p:txBody>
      </p:sp>
      <p:pic>
        <p:nvPicPr>
          <p:cNvPr id="600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hape 601"/>
          <p:cNvSpPr/>
          <p:nvPr/>
        </p:nvSpPr>
        <p:spPr>
          <a:xfrm>
            <a:off x="381000" y="1381759"/>
            <a:ext cx="8382000" cy="1283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Pedagogy:</a:t>
            </a:r>
            <a:r>
              <a:t> Students analyze a painting and learn about some 20th century French painters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Strategy:</a:t>
            </a:r>
            <a:r>
              <a:t> Follow a model in a graphic organizer</a:t>
            </a:r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Activité</a:t>
            </a:r>
            <a:r>
              <a:t> 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Describe a cityscape by a French painter of the 20th century.</a:t>
            </a:r>
          </a:p>
        </p:txBody>
      </p:sp>
      <p:graphicFrame>
        <p:nvGraphicFramePr>
          <p:cNvPr id="602" name="Table 602"/>
          <p:cNvGraphicFramePr/>
          <p:nvPr/>
        </p:nvGraphicFramePr>
        <p:xfrm>
          <a:off x="457200" y="2865120"/>
          <a:ext cx="8229600" cy="13832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43200"/>
                <a:gridCol w="2743200"/>
                <a:gridCol w="2743200"/>
              </a:tblGrid>
              <a:tr h="539036"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Je constate (</a:t>
                      </a:r>
                      <a:r>
                        <a:rPr i="1"/>
                        <a:t>I claim</a:t>
                      </a:r>
                      <a:r>
                        <a:t>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Évidence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Ma question principale</a:t>
                      </a:r>
                    </a:p>
                  </a:txBody>
                  <a:tcPr marL="0" marR="0" marT="0" marB="0" anchor="ctr" horzOverflow="overflow"/>
                </a:tc>
              </a:tr>
              <a:tr h="8442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Apply what you learned about composition to explain the painting	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State why you think your observations are valid (find evidence in the work of art)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Ask yourself a question about the artist or work to research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603" name="Shape 603"/>
          <p:cNvSpPr/>
          <p:nvPr/>
        </p:nvSpPr>
        <p:spPr>
          <a:xfrm>
            <a:off x="442678" y="4550185"/>
            <a:ext cx="432265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" b="1" dirty="0"/>
              <a:t>Tip:</a:t>
            </a:r>
            <a:r>
              <a:rPr sz="1200" dirty="0"/>
              <a:t> Model an example from a painting students have studied</a:t>
            </a:r>
            <a:r>
              <a:rPr dirty="0" smtClean="0"/>
              <a:t>.</a:t>
            </a:r>
            <a:endParaRPr lang="en-US" dirty="0" smtClean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Shape 606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Pedagogy: </a:t>
            </a:r>
            <a:r>
              <a:t>How to write a critique</a:t>
            </a:r>
            <a:endParaRPr b="1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Strategy:</a:t>
            </a:r>
            <a:r>
              <a:t> Application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81000" indent="-228600"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Students describe in writing or with a sketch or with a sketch and notes, like Van Gogh the landscape they want to photograph.</a:t>
            </a:r>
          </a:p>
          <a:p>
            <a:pPr marL="381000" indent="-228600"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Students take a photo of their environment, based on their plan, paying attention to the vocabulary they learned.</a:t>
            </a:r>
          </a:p>
          <a:p>
            <a:pPr marL="381000" indent="-228600"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The photos are posted in the room and each student is assigned one to critique. The “observer” gives a title to the photo.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" b="1"/>
              <a:t>Tips:</a:t>
            </a:r>
            <a:r>
              <a:rPr sz="1200"/>
              <a:t> 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Buy a cheap </a:t>
            </a:r>
            <a:r>
              <a:rPr sz="1200" b="1"/>
              <a:t>“disposable camera” </a:t>
            </a:r>
            <a:r>
              <a:rPr sz="1200"/>
              <a:t>for teens without access to a camera or smartphone. 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Encourage students to take more than one shot, just like a professional photographer.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"/>
              <a:t>Have students vote on the photos:</a:t>
            </a:r>
            <a:r>
              <a:rPr sz="1200" b="1"/>
              <a:t> la plus belle, la plus originale, les </a:t>
            </a:r>
            <a:r>
              <a:rPr sz="1200" b="1" smtClean="0"/>
              <a:t>meilleure</a:t>
            </a:r>
            <a:r>
              <a:rPr lang="en-US" sz="1200" b="1" smtClean="0"/>
              <a:t>s</a:t>
            </a:r>
            <a:r>
              <a:rPr sz="1200" b="1" smtClean="0"/>
              <a:t> composition</a:t>
            </a:r>
            <a:r>
              <a:rPr lang="en-US" sz="1200" b="1" smtClean="0"/>
              <a:t>s</a:t>
            </a:r>
            <a:r>
              <a:rPr sz="1200" b="1" smtClean="0"/>
              <a:t>,</a:t>
            </a:r>
            <a:r>
              <a:rPr sz="1200" smtClean="0"/>
              <a:t> </a:t>
            </a:r>
            <a:r>
              <a:rPr sz="1200"/>
              <a:t>etc.</a:t>
            </a:r>
          </a:p>
        </p:txBody>
      </p:sp>
      <p:sp>
        <p:nvSpPr>
          <p:cNvPr id="607" name="Shape 607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Activité 2: Mon paysage urbain/rural</a:t>
            </a:r>
          </a:p>
        </p:txBody>
      </p:sp>
      <p:pic>
        <p:nvPicPr>
          <p:cNvPr id="609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Shape 612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/>
              <a:t>Pedagogy: </a:t>
            </a:r>
            <a:r>
              <a:rPr sz="2400" dirty="0"/>
              <a:t>To connect to globalization in the realm of artistic techniques, styles, genres and/or materials 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/>
              <a:t>Strategy: </a:t>
            </a:r>
            <a:r>
              <a:rPr sz="2400" dirty="0"/>
              <a:t>To make a visual map showing how art moves from one place to another</a:t>
            </a:r>
            <a:endParaRPr sz="2400" b="1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b="1" dirty="0"/>
          </a:p>
          <a:p>
            <a:pPr>
              <a:lnSpc>
                <a:spcPct val="150000"/>
              </a:lnSpc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/>
              <a:t>Equipment needed: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A wall map of the world in French (available at amazon.fr)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Blue and red string (blue for French influence going out in the world, red for influence coming into France)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 smtClean="0"/>
              <a:t>(</a:t>
            </a:r>
            <a:r>
              <a:rPr sz="2400" dirty="0" smtClean="0"/>
              <a:t>Small </a:t>
            </a:r>
            <a:r>
              <a:rPr sz="2400" dirty="0"/>
              <a:t>white </a:t>
            </a:r>
            <a:r>
              <a:rPr sz="2400"/>
              <a:t>folder </a:t>
            </a:r>
            <a:r>
              <a:rPr sz="2400" smtClean="0"/>
              <a:t>labels</a:t>
            </a:r>
            <a:r>
              <a:rPr lang="en-US" sz="2400" smtClean="0"/>
              <a:t> to be used to describe painting, artist, year)</a:t>
            </a:r>
            <a:endParaRPr sz="2400" dirty="0"/>
          </a:p>
        </p:txBody>
      </p:sp>
      <p:sp>
        <p:nvSpPr>
          <p:cNvPr id="613" name="Shape 613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L’art bouge: la mondialisation de l’art</a:t>
            </a:r>
          </a:p>
        </p:txBody>
      </p:sp>
      <p:pic>
        <p:nvPicPr>
          <p:cNvPr id="615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Shape 618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L’art bouge: la mondialisation de l’art</a:t>
            </a:r>
          </a:p>
        </p:txBody>
      </p:sp>
      <p:pic>
        <p:nvPicPr>
          <p:cNvPr id="620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Shape 621"/>
          <p:cNvSpPr/>
          <p:nvPr/>
        </p:nvSpPr>
        <p:spPr>
          <a:xfrm>
            <a:off x="415448" y="5474629"/>
            <a:ext cx="691776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" b="1"/>
              <a:t>Tip:</a:t>
            </a:r>
            <a:r>
              <a:rPr sz="1200"/>
              <a:t> Encourage students to keep adding to the Art Map throughout your unit or year-long course.</a:t>
            </a:r>
          </a:p>
        </p:txBody>
      </p:sp>
      <p:pic>
        <p:nvPicPr>
          <p:cNvPr id="622" name="Screen Shot 2015-11-16 at 5.45.5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1132235"/>
            <a:ext cx="8229600" cy="4083929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Shape 623"/>
          <p:cNvSpPr/>
          <p:nvPr/>
        </p:nvSpPr>
        <p:spPr>
          <a:xfrm flipH="1">
            <a:off x="1877780" y="2085063"/>
            <a:ext cx="2000772" cy="2531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4" name="Shape 624"/>
          <p:cNvSpPr/>
          <p:nvPr/>
        </p:nvSpPr>
        <p:spPr>
          <a:xfrm flipV="1">
            <a:off x="1442643" y="2127316"/>
            <a:ext cx="2493788" cy="1647024"/>
          </a:xfrm>
          <a:prstGeom prst="line">
            <a:avLst/>
          </a:prstGeom>
          <a:ln w="25400">
            <a:solidFill>
              <a:schemeClr val="accent2">
                <a:satOff val="-4966"/>
                <a:lumOff val="-10549"/>
              </a:schemeClr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25" name="Screen Shot 2015-11-16 at 5.50.09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6101" y="3774340"/>
            <a:ext cx="546542" cy="740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Screen Shot 2015-11-16 at 5.51.03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4908" y="1947296"/>
            <a:ext cx="567384" cy="827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Shape 629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b="1" dirty="0" smtClean="0"/>
              <a:t>Presentational Speaking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00" b="1" dirty="0" smtClean="0"/>
          </a:p>
          <a:p>
            <a:pPr>
              <a:lnSpc>
                <a:spcPct val="150000"/>
              </a:lnSpc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dirty="0" smtClean="0"/>
              <a:t>Students</a:t>
            </a:r>
            <a:r>
              <a:rPr sz="1600" dirty="0"/>
              <a:t>: 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identify the place or person that inspired the work of art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explain the importance of the work and its influence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give their personal response to the art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tell where the work or product can be </a:t>
            </a:r>
            <a:br>
              <a:rPr dirty="0"/>
            </a:br>
            <a:r>
              <a:rPr dirty="0"/>
              <a:t>found now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mark up the map showing the link </a:t>
            </a:r>
            <a:br>
              <a:rPr dirty="0"/>
            </a:br>
            <a:r>
              <a:rPr dirty="0"/>
              <a:t>between locations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lnSpc>
                <a:spcPct val="150000"/>
              </a:lnSpc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b="1" dirty="0"/>
              <a:t>Other Fun French Activities for Level 1:</a:t>
            </a:r>
          </a:p>
          <a:p>
            <a:pPr marL="457200" indent="-228600"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work in groups to make a </a:t>
            </a:r>
            <a:br>
              <a:rPr dirty="0"/>
            </a:br>
            <a:r>
              <a:rPr i="1" dirty="0"/>
              <a:t>“tableau vivant</a:t>
            </a:r>
            <a:r>
              <a:rPr dirty="0"/>
              <a:t>” of a painting the class </a:t>
            </a:r>
            <a:br>
              <a:rPr dirty="0"/>
            </a:br>
            <a:r>
              <a:rPr dirty="0"/>
              <a:t>has seen or that the group finds </a:t>
            </a:r>
            <a:br>
              <a:rPr dirty="0"/>
            </a:br>
            <a:r>
              <a:rPr dirty="0"/>
              <a:t>together and agrees upon.</a:t>
            </a:r>
          </a:p>
        </p:txBody>
      </p:sp>
      <p:sp>
        <p:nvSpPr>
          <p:cNvPr id="630" name="Shape 630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L’art bouge: la mondialisation de l’art</a:t>
            </a:r>
          </a:p>
        </p:txBody>
      </p:sp>
      <p:pic>
        <p:nvPicPr>
          <p:cNvPr id="632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Screen Shot 2015-11-16 at 12.33.4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0595" y="2612792"/>
            <a:ext cx="4180044" cy="314537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4721383" y="5763462"/>
            <a:ext cx="396541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D’après </a:t>
            </a:r>
            <a:r>
              <a:rPr kumimoji="0" lang="en-US" sz="1600" b="0" i="1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Le radeau de la Méduse</a:t>
            </a:r>
            <a:endParaRPr kumimoji="0" lang="en-US" sz="16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381000" y="1038859"/>
            <a:ext cx="8382000" cy="976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b="1" dirty="0"/>
              <a:t>Other Fun French Activities for Level 1: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00" b="1" dirty="0"/>
          </a:p>
          <a:p>
            <a:pPr indent="2286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2. Practice numbers by identifying the highest prices for French art</a:t>
            </a:r>
          </a:p>
        </p:txBody>
      </p:sp>
      <p:sp>
        <p:nvSpPr>
          <p:cNvPr id="637" name="Shape 637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L’art bouge: la mondialisation de l’art</a:t>
            </a:r>
          </a:p>
        </p:txBody>
      </p:sp>
      <p:pic>
        <p:nvPicPr>
          <p:cNvPr id="639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Shape 640"/>
          <p:cNvSpPr/>
          <p:nvPr/>
        </p:nvSpPr>
        <p:spPr>
          <a:xfrm>
            <a:off x="381000" y="3699762"/>
            <a:ext cx="5074775" cy="1925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 lnSpcReduction="10000"/>
          </a:bodyPr>
          <a:lstStyle/>
          <a:p>
            <a:pPr indent="2286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3. Find a </a:t>
            </a:r>
            <a:r>
              <a:rPr i="1"/>
              <a:t>vente aux enchères</a:t>
            </a:r>
            <a:r>
              <a:t> and put in a bid (in class only) for a French artwork the student </a:t>
            </a:r>
            <a:r>
              <a:rPr/>
              <a:t>likes</a:t>
            </a:r>
            <a:r>
              <a:rPr smtClean="0"/>
              <a:t>.</a:t>
            </a:r>
            <a:r>
              <a:rPr lang="en-US" smtClean="0"/>
              <a:t> How close did they get to the actual price?</a:t>
            </a:r>
            <a:endParaRPr/>
          </a:p>
          <a:p>
            <a:pPr indent="228600">
              <a:defRPr sz="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572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b="1"/>
              <a:t>Search words:</a:t>
            </a:r>
            <a:r>
              <a:rPr sz="1600"/>
              <a:t> acheter une affiche Art déco, etc.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  <a:p>
            <a:pPr indent="2286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4. Describe movies by looking at film posters from the </a:t>
            </a:r>
            <a:r>
              <a:rPr i="1"/>
              <a:t>Festival de Cannes </a:t>
            </a:r>
            <a:r>
              <a:t>and analyze what the artist wants to say about movies</a:t>
            </a:r>
          </a:p>
        </p:txBody>
      </p:sp>
      <p:pic>
        <p:nvPicPr>
          <p:cNvPr id="641" name="Screen Shot 2015-11-16 at 12.49.0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3311" y="3754968"/>
            <a:ext cx="1577225" cy="2057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1277" y="1967408"/>
            <a:ext cx="2092477" cy="1470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03741" y="1967408"/>
            <a:ext cx="1146672" cy="1470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20400" y="1967408"/>
            <a:ext cx="2849922" cy="1470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440309" y="1959319"/>
            <a:ext cx="1337629" cy="148651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841277" y="3445834"/>
            <a:ext cx="192003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78.100.000 dollars</a:t>
            </a: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8387" y="3435568"/>
            <a:ext cx="192003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94.500.000 dollars</a:t>
            </a: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0" y="3437745"/>
            <a:ext cx="192003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80.451.178 dollars</a:t>
            </a: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60162" y="3474344"/>
            <a:ext cx="192003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36.900.000 dollars</a:t>
            </a: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Shape 648"/>
          <p:cNvSpPr/>
          <p:nvPr/>
        </p:nvSpPr>
        <p:spPr>
          <a:xfrm>
            <a:off x="381000" y="1038859"/>
            <a:ext cx="8636000" cy="549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numCol="2" spcCol="431800">
            <a:normAutofit/>
          </a:bodyPr>
          <a:lstStyle/>
          <a:p>
            <a: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Projets finaux</a:t>
            </a:r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b="1" smtClean="0"/>
              <a:t>Pedagogy:</a:t>
            </a:r>
            <a:r>
              <a:rPr lang="en-US" sz="1200" smtClean="0"/>
              <a:t> Project-based assessment.</a:t>
            </a:r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smtClean="0"/>
              <a:t>Strategy: Cooperative Class Project</a:t>
            </a:r>
            <a:endParaRPr/>
          </a:p>
          <a:p>
            <a:pPr>
              <a:lnSpc>
                <a:spcPct val="150000"/>
              </a:lnSpc>
              <a:defRPr sz="20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mtClean="0"/>
              <a:t>(1) </a:t>
            </a:r>
            <a:r>
              <a:rPr smtClean="0"/>
              <a:t>L’Exposition</a:t>
            </a:r>
            <a:endParaRPr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/>
              <a:t>Students make a plan to </a:t>
            </a:r>
            <a:r>
              <a:rPr sz="1600" b="1"/>
              <a:t>curate an art exhibit </a:t>
            </a:r>
            <a:r>
              <a:rPr sz="1600"/>
              <a:t>by following these steps:</a:t>
            </a:r>
            <a:br>
              <a:rPr sz="1600"/>
            </a:br>
            <a:endParaRPr sz="1600"/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Nominate themes and then vote on a theme and/or </a:t>
            </a:r>
            <a:r>
              <a:rPr/>
              <a:t>time </a:t>
            </a:r>
            <a:r>
              <a:rPr smtClean="0"/>
              <a:t>period</a:t>
            </a:r>
            <a:r>
              <a:rPr lang="en-US" smtClean="0"/>
              <a:t> (chronological exhibit)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Write </a:t>
            </a:r>
            <a:r>
              <a:t>a letter to the director of the </a:t>
            </a:r>
            <a:r>
              <a:rPr i="1"/>
              <a:t>musée d’Orsay </a:t>
            </a:r>
            <a:r>
              <a:t>and/or other museums in France requesting the loan of certain paintings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/>
              <a:t>Write </a:t>
            </a:r>
            <a:r>
              <a:rPr smtClean="0"/>
              <a:t>the</a:t>
            </a:r>
            <a:r>
              <a:rPr lang="en-US" smtClean="0"/>
              <a:t> text for</a:t>
            </a:r>
            <a:r>
              <a:rPr smtClean="0"/>
              <a:t> </a:t>
            </a:r>
            <a:r>
              <a:t>plaques for each painting that includes the title, artist, date, and a brief analysis of the painting</a:t>
            </a:r>
          </a:p>
          <a:p>
            <a:pPr marL="381000" indent="-228600">
              <a:buSzPct val="100000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Market the exhibit with posters, a social media plan, etc.</a:t>
            </a:r>
          </a:p>
          <a:p>
            <a:pPr marL="9144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" b="1"/>
              <a:t>Tip:</a:t>
            </a:r>
            <a:r>
              <a:rPr sz="1200"/>
              <a:t> Limit the number of paintings in the exhibit and be sure everyone has a role in the project.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  <a:p>
            <a: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  <a:p>
            <a:pPr>
              <a:defRPr sz="20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mtClean="0"/>
              <a:t>(2) </a:t>
            </a:r>
            <a:r>
              <a:rPr smtClean="0"/>
              <a:t>Street </a:t>
            </a:r>
            <a:r>
              <a:t>Art</a:t>
            </a:r>
          </a:p>
        </p:txBody>
      </p:sp>
      <p:sp>
        <p:nvSpPr>
          <p:cNvPr id="649" name="Shape 649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Projets finaux</a:t>
            </a:r>
          </a:p>
        </p:txBody>
      </p:sp>
      <p:pic>
        <p:nvPicPr>
          <p:cNvPr id="651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Screen Shot 2015-11-16 at 1.16.5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00433" y="1070886"/>
            <a:ext cx="1147165" cy="158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Screen Shot 2015-11-16 at 1.16.0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27270" y="2953531"/>
            <a:ext cx="2026895" cy="2245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Screen Shot 2015-11-16 at 1.15.39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09756" y="3291121"/>
            <a:ext cx="2049838" cy="2278870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Shape 655"/>
          <p:cNvSpPr/>
          <p:nvPr/>
        </p:nvSpPr>
        <p:spPr>
          <a:xfrm>
            <a:off x="4961891" y="5561952"/>
            <a:ext cx="206133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Big Sun, </a:t>
            </a:r>
            <a:r>
              <a:t>Basquiat, 1984.</a:t>
            </a:r>
          </a:p>
        </p:txBody>
      </p:sp>
      <p:sp>
        <p:nvSpPr>
          <p:cNvPr id="656" name="Shape 656"/>
          <p:cNvSpPr/>
          <p:nvPr/>
        </p:nvSpPr>
        <p:spPr>
          <a:xfrm>
            <a:off x="7464327" y="5192449"/>
            <a:ext cx="148443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Pre-Agrav,</a:t>
            </a:r>
            <a:r>
              <a:t> 1984. </a:t>
            </a:r>
          </a:p>
        </p:txBody>
      </p:sp>
      <p:sp>
        <p:nvSpPr>
          <p:cNvPr id="657" name="Shape 657"/>
          <p:cNvSpPr/>
          <p:nvPr/>
        </p:nvSpPr>
        <p:spPr>
          <a:xfrm>
            <a:off x="5858709" y="2360929"/>
            <a:ext cx="1804006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Jean-Michel Basquiat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Shape 660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50000"/>
              </a:lnSpc>
              <a:defRPr sz="2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Steps: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Go to Google Maps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Go </a:t>
            </a:r>
            <a:r>
              <a:rPr/>
              <a:t>to </a:t>
            </a:r>
            <a:r>
              <a:rPr lang="en-US" smtClean="0"/>
              <a:t>"</a:t>
            </a:r>
            <a:r>
              <a:rPr smtClean="0"/>
              <a:t>search</a:t>
            </a:r>
            <a:r>
              <a:rPr lang="en-US" smtClean="0"/>
              <a:t>"</a:t>
            </a:r>
            <a:endParaRPr/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Choose Paris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Insert an address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Takes you to street view and you can “roam around”</a:t>
            </a:r>
          </a:p>
        </p:txBody>
      </p:sp>
      <p:sp>
        <p:nvSpPr>
          <p:cNvPr id="661" name="Shape 661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Paris Street Art with Google Maps</a:t>
            </a:r>
          </a:p>
        </p:txBody>
      </p:sp>
      <p:pic>
        <p:nvPicPr>
          <p:cNvPr id="663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>
              <a:defRPr sz="2800"/>
            </a:pPr>
            <a:r>
              <a:rPr sz="3000"/>
              <a:t>v</a:t>
            </a:r>
          </a:p>
        </p:txBody>
      </p:sp>
      <p:sp>
        <p:nvSpPr>
          <p:cNvPr id="148" name="Shape 148"/>
          <p:cNvSpPr/>
          <p:nvPr/>
        </p:nvSpPr>
        <p:spPr>
          <a:xfrm>
            <a:off x="406400" y="850900"/>
            <a:ext cx="82296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>
              <a:spcBef>
                <a:spcPts val="500"/>
              </a:spcBef>
              <a:defRPr sz="1500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If the description applies to you, check OUI; if it does not, check NON.</a:t>
            </a:r>
          </a:p>
        </p:txBody>
      </p:sp>
      <p:grpSp>
        <p:nvGrpSpPr>
          <p:cNvPr id="174" name="Group 174"/>
          <p:cNvGrpSpPr/>
          <p:nvPr/>
        </p:nvGrpSpPr>
        <p:grpSpPr>
          <a:xfrm>
            <a:off x="6071022" y="1159908"/>
            <a:ext cx="1544835" cy="4690584"/>
            <a:chOff x="0" y="0"/>
            <a:chExt cx="1544833" cy="4690582"/>
          </a:xfrm>
        </p:grpSpPr>
        <p:sp>
          <p:nvSpPr>
            <p:cNvPr id="149" name="Shape 149"/>
            <p:cNvSpPr/>
            <p:nvPr/>
          </p:nvSpPr>
          <p:spPr>
            <a:xfrm>
              <a:off x="0" y="0"/>
              <a:ext cx="1544834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/>
              </a:lvl1pPr>
            </a:lstStyle>
            <a:p>
              <a:r>
                <a:t>OUI            NON</a:t>
              </a:r>
            </a:p>
          </p:txBody>
        </p:sp>
        <p:sp>
          <p:nvSpPr>
            <p:cNvPr id="150" name="Shape 150"/>
            <p:cNvSpPr/>
            <p:nvPr/>
          </p:nvSpPr>
          <p:spPr>
            <a:xfrm>
              <a:off x="151977" y="3860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51977" y="9067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52" name="Shape 152"/>
            <p:cNvSpPr/>
            <p:nvPr/>
          </p:nvSpPr>
          <p:spPr>
            <a:xfrm>
              <a:off x="151977" y="14274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53" name="Shape 153"/>
            <p:cNvSpPr/>
            <p:nvPr/>
          </p:nvSpPr>
          <p:spPr>
            <a:xfrm>
              <a:off x="151977" y="16894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151977" y="19481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55" name="Shape 155"/>
            <p:cNvSpPr/>
            <p:nvPr/>
          </p:nvSpPr>
          <p:spPr>
            <a:xfrm>
              <a:off x="151977" y="24561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51977" y="2970417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51977" y="3491117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58" name="Shape 158"/>
            <p:cNvSpPr/>
            <p:nvPr/>
          </p:nvSpPr>
          <p:spPr>
            <a:xfrm>
              <a:off x="151977" y="3745117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59" name="Shape 159"/>
            <p:cNvSpPr/>
            <p:nvPr/>
          </p:nvSpPr>
          <p:spPr>
            <a:xfrm>
              <a:off x="151977" y="3999117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151977" y="4253117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51977" y="4513355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1174327" y="3860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1174327" y="9067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174327" y="14274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1174327" y="16894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1174327" y="19481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174327" y="2456179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1174327" y="2970417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1174327" y="3491117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1174327" y="3745117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1174327" y="3999117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1174327" y="4253117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1174327" y="4513355"/>
              <a:ext cx="177228" cy="17722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51F2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r>
                <a:t> </a:t>
              </a:r>
            </a:p>
          </p:txBody>
        </p:sp>
      </p:grpSp>
      <p:sp>
        <p:nvSpPr>
          <p:cNvPr id="175" name="Shape 175"/>
          <p:cNvSpPr/>
          <p:nvPr/>
        </p:nvSpPr>
        <p:spPr>
          <a:xfrm>
            <a:off x="-233760" y="-339221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Step 1: Un questionnaire: </a:t>
            </a:r>
            <a:r>
              <a:rPr dirty="0" err="1"/>
              <a:t>Mes</a:t>
            </a:r>
            <a:r>
              <a:rPr dirty="0"/>
              <a:t> attitudes </a:t>
            </a:r>
            <a:r>
              <a:rPr lang="en-US" dirty="0" smtClean="0"/>
              <a:t>sur</a:t>
            </a:r>
            <a:r>
              <a:rPr dirty="0" smtClean="0"/>
              <a:t> </a:t>
            </a:r>
            <a:r>
              <a:rPr dirty="0" err="1"/>
              <a:t>l’art</a:t>
            </a:r>
            <a:endParaRPr dirty="0"/>
          </a:p>
        </p:txBody>
      </p:sp>
      <p:sp>
        <p:nvSpPr>
          <p:cNvPr id="177" name="Shape 177"/>
          <p:cNvSpPr/>
          <p:nvPr/>
        </p:nvSpPr>
        <p:spPr>
          <a:xfrm>
            <a:off x="7471242" y="6414545"/>
            <a:ext cx="1537356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Worksheet 1</a:t>
            </a:r>
          </a:p>
        </p:txBody>
      </p:sp>
      <p:sp>
        <p:nvSpPr>
          <p:cNvPr id="178" name="Shape 178"/>
          <p:cNvSpPr/>
          <p:nvPr/>
        </p:nvSpPr>
        <p:spPr>
          <a:xfrm>
            <a:off x="466505" y="6163617"/>
            <a:ext cx="739360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" b="1" dirty="0"/>
              <a:t>Tip: </a:t>
            </a:r>
            <a:r>
              <a:rPr sz="1200" dirty="0"/>
              <a:t>At the end of your unit or </a:t>
            </a:r>
            <a:r>
              <a:rPr lang="en-US" sz="1200" dirty="0" smtClean="0"/>
              <a:t>course</a:t>
            </a:r>
            <a:r>
              <a:rPr sz="1200" dirty="0" smtClean="0"/>
              <a:t>, </a:t>
            </a:r>
            <a:r>
              <a:rPr sz="1200" dirty="0"/>
              <a:t>have students fill out the questionnaire </a:t>
            </a:r>
            <a:r>
              <a:rPr sz="1200" dirty="0" smtClean="0"/>
              <a:t>again</a:t>
            </a:r>
            <a:r>
              <a:rPr lang="en-US" sz="1200" dirty="0" smtClean="0"/>
              <a:t> and reflect on the changes in their </a:t>
            </a:r>
            <a:r>
              <a:rPr lang="en-US" sz="1200" smtClean="0"/>
              <a:t>attitudes.</a:t>
            </a:r>
            <a:endParaRPr sz="1200" dirty="0"/>
          </a:p>
        </p:txBody>
      </p:sp>
      <p:sp>
        <p:nvSpPr>
          <p:cNvPr id="179" name="Shape 179"/>
          <p:cNvSpPr/>
          <p:nvPr/>
        </p:nvSpPr>
        <p:spPr>
          <a:xfrm>
            <a:off x="344997" y="1514885"/>
            <a:ext cx="8352406" cy="480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95300" indent="-342900">
              <a:lnSpc>
                <a:spcPct val="120000"/>
              </a:lnSpc>
              <a:buSzPct val="100000"/>
              <a:buAutoNum type="arabicPeriod"/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 am artistic.</a:t>
            </a:r>
            <a:br>
              <a:rPr dirty="0"/>
            </a:br>
            <a:r>
              <a:rPr i="1" dirty="0"/>
              <a:t>Specify:</a:t>
            </a:r>
          </a:p>
          <a:p>
            <a:pPr marL="495300" indent="-342900">
              <a:lnSpc>
                <a:spcPct val="120000"/>
              </a:lnSpc>
              <a:buSzPct val="100000"/>
              <a:buAutoNum type="arabicPeriod"/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 have been moved by art.</a:t>
            </a:r>
            <a:br>
              <a:rPr dirty="0"/>
            </a:br>
            <a:r>
              <a:rPr i="1" dirty="0"/>
              <a:t>Specify:</a:t>
            </a:r>
          </a:p>
          <a:p>
            <a:pPr marL="519792" indent="-367392">
              <a:lnSpc>
                <a:spcPct val="120000"/>
              </a:lnSpc>
              <a:buSzPct val="100000"/>
              <a:buAutoNum type="arabicPeriod"/>
              <a:tabLst>
                <a:tab pos="749300" algn="r"/>
                <a:tab pos="863600" algn="l"/>
              </a:tabLst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I understand some things about art.</a:t>
            </a:r>
          </a:p>
          <a:p>
            <a:pPr marL="519792" indent="-367392">
              <a:lnSpc>
                <a:spcPct val="120000"/>
              </a:lnSpc>
              <a:buSzPct val="100000"/>
              <a:buAutoNum type="arabicPeriod"/>
              <a:tabLst>
                <a:tab pos="749300" algn="r"/>
                <a:tab pos="863600" algn="l"/>
              </a:tabLst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 notice elements of art in the world around me.</a:t>
            </a:r>
          </a:p>
          <a:p>
            <a:pPr marL="519792" indent="-367392">
              <a:lnSpc>
                <a:spcPct val="120000"/>
              </a:lnSpc>
              <a:buSzPct val="100000"/>
              <a:buAutoNum type="arabicPeriod"/>
              <a:tabLst>
                <a:tab pos="749300" algn="r"/>
                <a:tab pos="863600" algn="l"/>
              </a:tabLst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 know the work of some artists.</a:t>
            </a:r>
            <a:br>
              <a:rPr dirty="0"/>
            </a:br>
            <a:r>
              <a:rPr i="1" dirty="0"/>
              <a:t>Specify:</a:t>
            </a:r>
          </a:p>
          <a:p>
            <a:pPr marL="519792" indent="-367392">
              <a:lnSpc>
                <a:spcPct val="120000"/>
              </a:lnSpc>
              <a:buSzPct val="100000"/>
              <a:buAutoNum type="arabicPeriod"/>
              <a:tabLst>
                <a:tab pos="749300" algn="r"/>
                <a:tab pos="863600" algn="l"/>
              </a:tabLst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 know about some art movements.</a:t>
            </a:r>
            <a:br>
              <a:rPr dirty="0"/>
            </a:br>
            <a:r>
              <a:rPr i="1" dirty="0"/>
              <a:t>Specify:</a:t>
            </a:r>
          </a:p>
          <a:p>
            <a:pPr marL="519792" indent="-367392">
              <a:lnSpc>
                <a:spcPct val="120000"/>
              </a:lnSpc>
              <a:buSzPct val="100000"/>
              <a:buAutoNum type="arabicPeriod"/>
              <a:tabLst>
                <a:tab pos="749300" algn="r"/>
                <a:tab pos="863600" algn="l"/>
              </a:tabLst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There is an artist in my family.</a:t>
            </a:r>
            <a:br>
              <a:rPr dirty="0"/>
            </a:br>
            <a:r>
              <a:rPr sz="1200" b="1" dirty="0"/>
              <a:t>Tip:</a:t>
            </a:r>
            <a:r>
              <a:rPr sz="1200" dirty="0"/>
              <a:t> Invite the family member  to talk to your class.</a:t>
            </a:r>
          </a:p>
          <a:p>
            <a:pPr marL="519792" indent="-367392">
              <a:lnSpc>
                <a:spcPct val="120000"/>
              </a:lnSpc>
              <a:buSzPct val="100000"/>
              <a:buAutoNum type="arabicPeriod"/>
              <a:tabLst>
                <a:tab pos="749300" algn="r"/>
                <a:tab pos="863600" algn="l"/>
              </a:tabLst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 have been to an art museum, either in person or online.</a:t>
            </a:r>
          </a:p>
          <a:p>
            <a:pPr marL="519792" indent="-367392">
              <a:lnSpc>
                <a:spcPct val="120000"/>
              </a:lnSpc>
              <a:buSzPct val="100000"/>
              <a:buAutoNum type="arabicPeriod"/>
              <a:tabLst>
                <a:tab pos="749300" algn="r"/>
                <a:tab pos="863600" algn="l"/>
              </a:tabLst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Artists are born, not made.</a:t>
            </a:r>
          </a:p>
          <a:p>
            <a:pPr marL="519792" indent="-367392">
              <a:lnSpc>
                <a:spcPct val="120000"/>
              </a:lnSpc>
              <a:buSzPct val="100000"/>
              <a:buAutoNum type="arabicPeriod"/>
              <a:tabLst>
                <a:tab pos="749300" algn="r"/>
                <a:tab pos="863600" algn="l"/>
              </a:tabLst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 admire creative people who produce things of beauty.</a:t>
            </a:r>
          </a:p>
          <a:p>
            <a:pPr marL="519792" indent="-367392">
              <a:lnSpc>
                <a:spcPct val="120000"/>
              </a:lnSpc>
              <a:buSzPct val="100000"/>
              <a:buAutoNum type="arabicPeriod"/>
              <a:tabLst>
                <a:tab pos="749300" algn="r"/>
                <a:tab pos="863600" algn="l"/>
              </a:tabLst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All types of art are worthwhile and/or meaningful to someone.</a:t>
            </a:r>
          </a:p>
          <a:p>
            <a:pPr marL="519792" indent="-367392">
              <a:lnSpc>
                <a:spcPct val="120000"/>
              </a:lnSpc>
              <a:buSzPct val="100000"/>
              <a:buAutoNum type="arabicPeriod"/>
              <a:tabLst>
                <a:tab pos="749300" algn="r"/>
                <a:tab pos="863600" algn="l"/>
              </a:tabLst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 am interested in learning more about art.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Shape 666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Some places where students can find </a:t>
            </a:r>
            <a:r>
              <a:rPr sz="2400" b="1" dirty="0"/>
              <a:t>spray-painted art/graffiti</a:t>
            </a:r>
            <a:r>
              <a:rPr sz="2400" dirty="0"/>
              <a:t>: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Place Georges Pompidou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Butte aux </a:t>
            </a:r>
            <a:r>
              <a:rPr sz="2400" dirty="0" err="1"/>
              <a:t>Cailles</a:t>
            </a:r>
            <a:endParaRPr sz="2400" dirty="0"/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Rue </a:t>
            </a:r>
            <a:r>
              <a:rPr sz="2400" dirty="0" err="1"/>
              <a:t>Dénoyez</a:t>
            </a:r>
            <a:endParaRPr sz="2400" dirty="0"/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Rue Oberkampf 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Canal de </a:t>
            </a:r>
            <a:r>
              <a:rPr sz="2400" dirty="0" err="1"/>
              <a:t>l’Ourcq</a:t>
            </a:r>
            <a:r>
              <a:rPr sz="2400" dirty="0"/>
              <a:t>     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Seine-Saint-Denis</a:t>
            </a:r>
          </a:p>
        </p:txBody>
      </p:sp>
      <p:sp>
        <p:nvSpPr>
          <p:cNvPr id="667" name="Shape 667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Paris Street Art with Google Maps</a:t>
            </a:r>
          </a:p>
        </p:txBody>
      </p:sp>
      <p:pic>
        <p:nvPicPr>
          <p:cNvPr id="669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Shape 672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20000"/>
              </a:lnSpc>
              <a:defRPr sz="2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Statues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Avenue de </a:t>
            </a:r>
            <a:r>
              <a:rPr sz="2400" dirty="0" err="1"/>
              <a:t>l’Observatoire</a:t>
            </a:r>
            <a:endParaRPr sz="2400" dirty="0"/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Boulevard </a:t>
            </a:r>
            <a:r>
              <a:rPr sz="2400" dirty="0" err="1"/>
              <a:t>Raspail</a:t>
            </a:r>
            <a:endParaRPr sz="2400" dirty="0"/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Le Pont de </a:t>
            </a:r>
            <a:r>
              <a:rPr sz="2400" dirty="0" err="1"/>
              <a:t>Grenelle</a:t>
            </a:r>
            <a:endParaRPr sz="2400" dirty="0"/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Le Pont </a:t>
            </a:r>
            <a:r>
              <a:rPr sz="2400" dirty="0" err="1"/>
              <a:t>Neuf</a:t>
            </a:r>
            <a:endParaRPr sz="2400" dirty="0"/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Le Square du Vert Galant</a:t>
            </a:r>
          </a:p>
        </p:txBody>
      </p:sp>
      <p:sp>
        <p:nvSpPr>
          <p:cNvPr id="673" name="Shape 673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Paris Street Art with Google Maps</a:t>
            </a:r>
          </a:p>
        </p:txBody>
      </p:sp>
      <p:pic>
        <p:nvPicPr>
          <p:cNvPr id="675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Shape 678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20000"/>
              </a:lnSpc>
              <a:defRPr sz="2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Fontaines</a:t>
            </a:r>
            <a:endParaRPr dirty="0"/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Place Stravinsky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Boulevard St. Michel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Rue des </a:t>
            </a:r>
            <a:r>
              <a:rPr sz="2400" dirty="0" err="1"/>
              <a:t>Arènes</a:t>
            </a:r>
            <a:endParaRPr sz="2400" dirty="0"/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Place </a:t>
            </a:r>
            <a:r>
              <a:rPr sz="2400" dirty="0" err="1"/>
              <a:t>Gaillon</a:t>
            </a:r>
            <a:endParaRPr sz="2400" dirty="0"/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Place des Vosges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Place </a:t>
            </a:r>
            <a:r>
              <a:rPr sz="2400" dirty="0" err="1"/>
              <a:t>Édouard-Renard</a:t>
            </a:r>
            <a:endParaRPr sz="2400" dirty="0"/>
          </a:p>
        </p:txBody>
      </p:sp>
      <p:sp>
        <p:nvSpPr>
          <p:cNvPr id="679" name="Shape 679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Paris Street Art with Google Maps</a:t>
            </a:r>
          </a:p>
        </p:txBody>
      </p:sp>
      <p:pic>
        <p:nvPicPr>
          <p:cNvPr id="681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Shape 684"/>
          <p:cNvSpPr/>
          <p:nvPr/>
        </p:nvSpPr>
        <p:spPr>
          <a:xfrm>
            <a:off x="381000" y="10007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mtClean="0"/>
              <a:t>Objectives</a:t>
            </a:r>
            <a:endParaRPr lang="en-US" smtClean="0"/>
          </a:p>
          <a:p>
            <a:pPr>
              <a:lnSpc>
                <a:spcPct val="120000"/>
              </a:lnSpc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000" dirty="0"/>
          </a:p>
          <a:p>
            <a:pPr>
              <a:lnSpc>
                <a:spcPct val="120000"/>
              </a:lnSpc>
              <a:defRPr sz="2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</a:t>
            </a:r>
            <a:r>
              <a:rPr/>
              <a:t>will</a:t>
            </a:r>
            <a:r>
              <a:rPr smtClean="0"/>
              <a:t>:</a:t>
            </a:r>
            <a:endParaRPr lang="en-US" smtClean="0"/>
          </a:p>
          <a:p>
            <a:pPr>
              <a:lnSpc>
                <a:spcPct val="120000"/>
              </a:lnSpc>
              <a:defRPr sz="2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381000" indent="-228600">
              <a:buSzPct val="100000"/>
              <a:buFont typeface="Symbol"/>
              <a:buChar char="•"/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Learn the names for different types </a:t>
            </a:r>
            <a:r>
              <a:rPr sz="2400"/>
              <a:t>of </a:t>
            </a:r>
            <a:r>
              <a:rPr sz="2400" smtClean="0"/>
              <a:t>paintings</a:t>
            </a:r>
            <a:endParaRPr lang="en-US" sz="2400" smtClean="0"/>
          </a:p>
          <a:p>
            <a:pPr marL="152400">
              <a:buSzPct val="100000"/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200" dirty="0"/>
          </a:p>
          <a:p>
            <a:pPr marL="355600" indent="-2032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smtClean="0"/>
              <a:t>Describe </a:t>
            </a:r>
            <a:r>
              <a:rPr sz="2400" smtClean="0"/>
              <a:t>art</a:t>
            </a:r>
            <a:r>
              <a:rPr lang="en-US" sz="2400" smtClean="0"/>
              <a:t> in more detail</a:t>
            </a:r>
          </a:p>
          <a:p>
            <a:pPr marL="152400">
              <a:buSzPct val="100000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200" dirty="0"/>
          </a:p>
          <a:p>
            <a:pPr marL="355600" indent="-2032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Identify the types of art in 3 </a:t>
            </a:r>
            <a:r>
              <a:rPr sz="2400"/>
              <a:t>Paris </a:t>
            </a:r>
            <a:r>
              <a:rPr sz="2400" smtClean="0"/>
              <a:t>museums</a:t>
            </a:r>
            <a:endParaRPr lang="en-US" sz="2400" smtClean="0"/>
          </a:p>
          <a:p>
            <a:pPr marL="152400">
              <a:buSzPct val="100000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200" dirty="0"/>
          </a:p>
          <a:p>
            <a:pPr marL="355600" indent="-2032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Build proficiency in interpretive skills (audio </a:t>
            </a:r>
            <a:r>
              <a:rPr sz="2400"/>
              <a:t>texts</a:t>
            </a:r>
            <a:r>
              <a:rPr sz="2400" smtClean="0"/>
              <a:t>)</a:t>
            </a:r>
            <a:endParaRPr lang="en-US" sz="2400" smtClean="0"/>
          </a:p>
          <a:p>
            <a:pPr marL="152400">
              <a:buSzPct val="100000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200" dirty="0"/>
          </a:p>
          <a:p>
            <a:pPr marL="355600" indent="-2032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Engage in open-ended inquiry in a </a:t>
            </a:r>
            <a:r>
              <a:rPr sz="2400"/>
              <a:t>group </a:t>
            </a:r>
            <a:r>
              <a:rPr sz="2400" smtClean="0"/>
              <a:t>setting</a:t>
            </a:r>
            <a:endParaRPr lang="en-US" sz="2400" smtClean="0"/>
          </a:p>
          <a:p>
            <a:pPr marL="152400">
              <a:buSzPct val="100000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200" dirty="0"/>
          </a:p>
          <a:p>
            <a:pPr marL="355600" indent="-2032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Respond thoughtfully to critical thinking questions about art</a:t>
            </a:r>
          </a:p>
        </p:txBody>
      </p:sp>
      <p:sp>
        <p:nvSpPr>
          <p:cNvPr id="685" name="Shape 685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Level 2 Immersion Art Lessons</a:t>
            </a:r>
          </a:p>
        </p:txBody>
      </p:sp>
      <p:pic>
        <p:nvPicPr>
          <p:cNvPr id="687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Shape 690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2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Pedagogy: </a:t>
            </a:r>
            <a:r>
              <a:t>Students assess what they remember from </a:t>
            </a:r>
            <a:r>
              <a:rPr/>
              <a:t>last </a:t>
            </a:r>
            <a:r>
              <a:rPr smtClean="0"/>
              <a:t>year</a:t>
            </a:r>
            <a:r>
              <a:rPr lang="en-US" smtClean="0"/>
              <a:t> about art</a:t>
            </a: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Strategy:</a:t>
            </a:r>
            <a:r>
              <a:t> “I still can” statements</a:t>
            </a:r>
          </a:p>
        </p:txBody>
      </p:sp>
      <p:sp>
        <p:nvSpPr>
          <p:cNvPr id="691" name="Shape 691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Je peux toujours…</a:t>
            </a:r>
          </a:p>
        </p:txBody>
      </p:sp>
      <p:pic>
        <p:nvPicPr>
          <p:cNvPr id="693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94" name="Table 694"/>
          <p:cNvGraphicFramePr/>
          <p:nvPr>
            <p:extLst>
              <p:ext uri="{D42A27DB-BD31-4B8C-83A1-F6EECF244321}">
                <p14:modId xmlns:p14="http://schemas.microsoft.com/office/powerpoint/2010/main" val="268005604"/>
              </p:ext>
            </p:extLst>
          </p:nvPr>
        </p:nvGraphicFramePr>
        <p:xfrm>
          <a:off x="457200" y="1857586"/>
          <a:ext cx="8293100" cy="393479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838700"/>
                <a:gridCol w="1727200"/>
                <a:gridCol w="1727200"/>
              </a:tblGrid>
              <a:tr h="539036">
                <a:tc gridSpan="3"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  Je </a:t>
                      </a:r>
                      <a:r>
                        <a:rPr sz="1900" b="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peux</a:t>
                      </a:r>
                      <a:r>
                        <a:rPr sz="1900" b="1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sz="1900" b="1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toujours</a:t>
                      </a:r>
                      <a:r>
                        <a:rPr sz="1900" b="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…</a:t>
                      </a:r>
                      <a:r>
                        <a:rPr lang="en-US" sz="1900" b="1" dirty="0" smtClean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        </a:t>
                      </a:r>
                      <a:endParaRPr sz="1900" b="1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791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  </a:t>
                      </a:r>
                      <a:r>
                        <a:rPr dirty="0" err="1"/>
                        <a:t>reconnaître</a:t>
                      </a:r>
                      <a:r>
                        <a:rPr dirty="0"/>
                        <a:t> des tableaux du 19</a:t>
                      </a:r>
                      <a:r>
                        <a:rPr sz="1200" baseline="50000" dirty="0"/>
                        <a:t>e</a:t>
                      </a:r>
                      <a:r>
                        <a:rPr dirty="0"/>
                        <a:t> siècle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6791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distinguer l’Art nouveau de l’Art déco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6791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parler de la difference entre </a:t>
                      </a:r>
                      <a:r>
                        <a:rPr/>
                        <a:t>les </a:t>
                      </a:r>
                      <a:r>
                        <a:rPr smtClean="0"/>
                        <a:t>classes</a:t>
                      </a:r>
                      <a:r>
                        <a:rPr lang="en-US" smtClean="0"/>
                        <a:t> du 19</a:t>
                      </a:r>
                      <a:r>
                        <a:rPr lang="en-US" baseline="30000" smtClean="0"/>
                        <a:t>e</a:t>
                      </a:r>
                      <a:r>
                        <a:rPr lang="en-US" smtClean="0"/>
                        <a:t> siècle</a:t>
                      </a: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6791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discuter des tableaux 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679152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 décrire des tableaux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5101" y="6120143"/>
            <a:ext cx="2553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smtClean="0"/>
              <a:t>Worksheet 14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J’augmente mon vocabulaire pour décrire l’art</a:t>
            </a:r>
          </a:p>
        </p:txBody>
      </p:sp>
      <p:pic>
        <p:nvPicPr>
          <p:cNvPr id="698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68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2068" y="961924"/>
            <a:ext cx="3799864" cy="4934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L2U2A_p068_VocabActif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97482" y="1265191"/>
            <a:ext cx="487363" cy="487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101" y="6120143"/>
            <a:ext cx="2553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Pdf</a:t>
            </a:r>
            <a:r>
              <a:rPr kumimoji="0" lang="en-US" sz="180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available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Je décris des tableaux</a:t>
            </a:r>
          </a:p>
        </p:txBody>
      </p:sp>
      <p:pic>
        <p:nvPicPr>
          <p:cNvPr id="703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70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2068" y="961924"/>
            <a:ext cx="3799864" cy="493415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525101" y="6120143"/>
            <a:ext cx="2553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Pdf</a:t>
            </a:r>
            <a:r>
              <a:rPr kumimoji="0" lang="en-US" sz="180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available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" name="L2U2A_p070_Activite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82669" y="1210870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07" name="Shape 707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Je reconnais des tableaux décris!</a:t>
            </a:r>
          </a:p>
        </p:txBody>
      </p:sp>
      <p:pic>
        <p:nvPicPr>
          <p:cNvPr id="708" name="image5.jpg" descr="EMCL_PP.jpg"/>
          <p:cNvPicPr>
            <a:picLocks noChangeAspect="1"/>
          </p:cNvPicPr>
          <p:nvPr/>
        </p:nvPicPr>
        <p:blipFill>
          <a:blip r:embed="rId6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Shape 709"/>
          <p:cNvSpPr/>
          <p:nvPr/>
        </p:nvSpPr>
        <p:spPr>
          <a:xfrm>
            <a:off x="381000" y="911859"/>
            <a:ext cx="427809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Je peux parler de l’art dans ma vie</a:t>
            </a:r>
          </a:p>
          <a:p>
            <a:pPr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/>
              <a:t>Pedagogy:</a:t>
            </a:r>
            <a:r>
              <a:rPr sz="1800"/>
              <a:t> Develop listening proficiency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/>
              <a:t>Strategy:</a:t>
            </a:r>
            <a:r>
              <a:rPr sz="1800"/>
              <a:t> Pick out which painting is being described</a:t>
            </a:r>
          </a:p>
        </p:txBody>
      </p:sp>
      <p:pic>
        <p:nvPicPr>
          <p:cNvPr id="710" name="7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31814" y="1051822"/>
            <a:ext cx="3753972" cy="487456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/>
          <p:cNvSpPr txBox="1"/>
          <p:nvPr/>
        </p:nvSpPr>
        <p:spPr>
          <a:xfrm>
            <a:off x="525101" y="6120143"/>
            <a:ext cx="2553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Pdf</a:t>
            </a:r>
            <a:r>
              <a:rPr kumimoji="0" lang="en-US" sz="180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available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" name="L2U2A_p071_Activite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65118" y="1292351"/>
            <a:ext cx="487363" cy="487363"/>
          </a:xfrm>
          <a:prstGeom prst="rect">
            <a:avLst/>
          </a:prstGeom>
        </p:spPr>
      </p:pic>
      <p:pic>
        <p:nvPicPr>
          <p:cNvPr id="3" name="L2U2A_p071_Activite5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24634" y="3695991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5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Interpretive Communication / Interpersonal Speaking</a:t>
            </a:r>
          </a:p>
        </p:txBody>
      </p:sp>
      <p:pic>
        <p:nvPicPr>
          <p:cNvPr id="714" name="image5.jpg" descr="EMCL_PP.jpg"/>
          <p:cNvPicPr>
            <a:picLocks noChangeAspect="1"/>
          </p:cNvPicPr>
          <p:nvPr/>
        </p:nvPicPr>
        <p:blipFill>
          <a:blip r:embed="rId8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72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78062" y="1001002"/>
            <a:ext cx="3739676" cy="4855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Screen Shot 2015-11-16 at 6.09.03 PM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621152" y="1871456"/>
            <a:ext cx="4067297" cy="31150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/>
          <p:cNvSpPr txBox="1"/>
          <p:nvPr/>
        </p:nvSpPr>
        <p:spPr>
          <a:xfrm>
            <a:off x="525101" y="6120143"/>
            <a:ext cx="2553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Pdf</a:t>
            </a:r>
            <a:r>
              <a:rPr kumimoji="0" lang="en-US" sz="180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available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11275" y="5097101"/>
            <a:ext cx="293291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Terrasse à Sainte-Adresse</a:t>
            </a:r>
            <a:endParaRPr kumimoji="0" lang="en-US" sz="1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L2U2A_p072_Rencontres_culturell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05720" y="1384093"/>
            <a:ext cx="487363" cy="487363"/>
          </a:xfrm>
          <a:prstGeom prst="rect">
            <a:avLst/>
          </a:prstGeom>
        </p:spPr>
      </p:pic>
      <p:pic>
        <p:nvPicPr>
          <p:cNvPr id="4" name="L2U2A_p072_Activite6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3518" y="4026497"/>
            <a:ext cx="487363" cy="487363"/>
          </a:xfrm>
          <a:prstGeom prst="rect">
            <a:avLst/>
          </a:prstGeom>
        </p:spPr>
      </p:pic>
      <p:pic>
        <p:nvPicPr>
          <p:cNvPr id="5" name="L2U2A_p072_Extension1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30375" y="3872589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5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palet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Shape 719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Pratiquons un dialogue!</a:t>
            </a:r>
          </a:p>
        </p:txBody>
      </p:sp>
      <p:pic>
        <p:nvPicPr>
          <p:cNvPr id="721" name="image5.jpg" descr="EMCL_PP.jpg"/>
          <p:cNvPicPr>
            <a:picLocks noChangeAspect="1"/>
          </p:cNvPicPr>
          <p:nvPr/>
        </p:nvPicPr>
        <p:blipFill>
          <a:blip r:embed="rId5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hape 722"/>
          <p:cNvSpPr/>
          <p:nvPr/>
        </p:nvSpPr>
        <p:spPr>
          <a:xfrm>
            <a:off x="381000" y="1038859"/>
            <a:ext cx="8636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Pedagogy:</a:t>
            </a:r>
            <a:r>
              <a:t> Differentiated Learning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Strategy:</a:t>
            </a:r>
            <a:r>
              <a:t> Capable students alter a dialogue, Slower-paced students read the dialogue in pairs</a:t>
            </a:r>
          </a:p>
        </p:txBody>
      </p:sp>
      <p:pic>
        <p:nvPicPr>
          <p:cNvPr id="723" name="72_cutout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55121" y="1913841"/>
            <a:ext cx="4633758" cy="39193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/>
          <p:cNvSpPr txBox="1"/>
          <p:nvPr/>
        </p:nvSpPr>
        <p:spPr>
          <a:xfrm>
            <a:off x="525101" y="6120143"/>
            <a:ext cx="2553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Pdf</a:t>
            </a:r>
            <a:r>
              <a:rPr kumimoji="0" lang="en-US" sz="180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available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" name="L2U2A_p072_Extension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84571" y="2152894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37167" y="3337983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183" name="Shape 183"/>
          <p:cNvSpPr/>
          <p:nvPr/>
        </p:nvSpPr>
        <p:spPr>
          <a:xfrm>
            <a:off x="254000" y="863600"/>
            <a:ext cx="8229600" cy="52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Interpersonal Speaking: </a:t>
            </a:r>
            <a:r>
              <a:rPr dirty="0" smtClean="0"/>
              <a:t>Est-</a:t>
            </a:r>
            <a:r>
              <a:rPr dirty="0" err="1" smtClean="0"/>
              <a:t>ce</a:t>
            </a:r>
            <a:r>
              <a:rPr dirty="0" smtClean="0"/>
              <a:t> </a:t>
            </a:r>
            <a:r>
              <a:rPr dirty="0"/>
              <a:t>que </a:t>
            </a:r>
            <a:r>
              <a:rPr dirty="0" err="1"/>
              <a:t>tu</a:t>
            </a:r>
            <a:r>
              <a:rPr dirty="0"/>
              <a:t> </a:t>
            </a:r>
            <a:r>
              <a:rPr dirty="0" err="1" smtClean="0"/>
              <a:t>aimes</a:t>
            </a:r>
            <a:r>
              <a:rPr dirty="0" smtClean="0"/>
              <a:t>…?</a:t>
            </a:r>
            <a:endParaRPr dirty="0"/>
          </a:p>
        </p:txBody>
      </p:sp>
      <p:sp>
        <p:nvSpPr>
          <p:cNvPr id="184" name="Shape 184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Un sondage entre èlèves</a:t>
            </a:r>
          </a:p>
        </p:txBody>
      </p:sp>
      <p:sp>
        <p:nvSpPr>
          <p:cNvPr id="186" name="Shape 186"/>
          <p:cNvSpPr/>
          <p:nvPr/>
        </p:nvSpPr>
        <p:spPr>
          <a:xfrm>
            <a:off x="254000" y="1435100"/>
            <a:ext cx="8229600" cy="75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425195">
              <a:spcBef>
                <a:spcPts val="500"/>
              </a:spcBef>
              <a:defRPr sz="1674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Trouvez les élèves en classe qui sont artistiques. Notez les arts qu’ils font. Demandez-leur de signer votre papier avec leurs initials s’ils font au moins un type d’art.</a:t>
            </a:r>
          </a:p>
        </p:txBody>
      </p:sp>
      <p:graphicFrame>
        <p:nvGraphicFramePr>
          <p:cNvPr id="187" name="Table 187"/>
          <p:cNvGraphicFramePr/>
          <p:nvPr/>
        </p:nvGraphicFramePr>
        <p:xfrm>
          <a:off x="622647" y="2279699"/>
          <a:ext cx="7911404" cy="414528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028700"/>
                <a:gridCol w="3377852"/>
                <a:gridCol w="3504852"/>
              </a:tblGrid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/>
                      </a:pPr>
                      <a:r>
                        <a: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 concevoir des vêtements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/>
                      </a:pPr>
                      <a:r>
                        <a: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 coudre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/>
                      </a:pPr>
                      <a:r>
                        <a: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 créer des bandes dessinées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/>
                      </a:pPr>
                      <a:r>
                        <a: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 dessiner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/>
                      </a:pPr>
                      <a:r>
                        <a: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 faire art généré par ordinateur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/>
                      </a:pPr>
                      <a:r>
                        <a: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 faire de la poterie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/>
                      </a:pPr>
                      <a:r>
                        <a: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 faire de la sculpture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800"/>
                      </a:pPr>
                      <a:r>
                        <a: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 faire des affiches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88" name="Screen Shot 2015-11-13 at 10.01.40 AM.png"/>
          <p:cNvPicPr>
            <a:picLocks noChangeAspect="1"/>
          </p:cNvPicPr>
          <p:nvPr/>
        </p:nvPicPr>
        <p:blipFill>
          <a:blip r:embed="rId3">
            <a:extLst/>
          </a:blip>
          <a:srcRect t="14269" b="14269"/>
          <a:stretch>
            <a:fillRect/>
          </a:stretch>
        </p:blipFill>
        <p:spPr>
          <a:xfrm>
            <a:off x="645694" y="2298760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 Shot 2015-11-13 at 10.07.09 AM.png"/>
          <p:cNvPicPr>
            <a:picLocks noChangeAspect="1"/>
          </p:cNvPicPr>
          <p:nvPr/>
        </p:nvPicPr>
        <p:blipFill>
          <a:blip r:embed="rId4">
            <a:extLst/>
          </a:blip>
          <a:srcRect t="10950" b="48531"/>
          <a:stretch>
            <a:fillRect/>
          </a:stretch>
        </p:blipFill>
        <p:spPr>
          <a:xfrm>
            <a:off x="645694" y="2806760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 Shot 2015-11-13 at 10.05.48 AM.png"/>
          <p:cNvPicPr>
            <a:picLocks noChangeAspect="1"/>
          </p:cNvPicPr>
          <p:nvPr/>
        </p:nvPicPr>
        <p:blipFill>
          <a:blip r:embed="rId5">
            <a:extLst/>
          </a:blip>
          <a:srcRect t="25407" b="25407"/>
          <a:stretch>
            <a:fillRect/>
          </a:stretch>
        </p:blipFill>
        <p:spPr>
          <a:xfrm>
            <a:off x="645694" y="3314760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 Shot 2015-11-13 at 10.12.57 AM.png"/>
          <p:cNvPicPr>
            <a:picLocks noChangeAspect="1"/>
          </p:cNvPicPr>
          <p:nvPr/>
        </p:nvPicPr>
        <p:blipFill>
          <a:blip r:embed="rId6">
            <a:extLst/>
          </a:blip>
          <a:srcRect t="9871" b="9871"/>
          <a:stretch>
            <a:fillRect/>
          </a:stretch>
        </p:blipFill>
        <p:spPr>
          <a:xfrm>
            <a:off x="645694" y="3822759"/>
            <a:ext cx="969212" cy="465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 Shot 2015-11-13 at 10.16.04 AM.png"/>
          <p:cNvPicPr>
            <a:picLocks noChangeAspect="1"/>
          </p:cNvPicPr>
          <p:nvPr/>
        </p:nvPicPr>
        <p:blipFill>
          <a:blip r:embed="rId7">
            <a:extLst/>
          </a:blip>
          <a:srcRect t="14650" b="14650"/>
          <a:stretch>
            <a:fillRect/>
          </a:stretch>
        </p:blipFill>
        <p:spPr>
          <a:xfrm>
            <a:off x="645694" y="4330759"/>
            <a:ext cx="969212" cy="465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 Shot 2015-11-13 at 10.17.04 AM.png"/>
          <p:cNvPicPr>
            <a:picLocks noChangeAspect="1"/>
          </p:cNvPicPr>
          <p:nvPr/>
        </p:nvPicPr>
        <p:blipFill>
          <a:blip r:embed="rId8">
            <a:extLst/>
          </a:blip>
          <a:srcRect t="12710" b="12710"/>
          <a:stretch>
            <a:fillRect/>
          </a:stretch>
        </p:blipFill>
        <p:spPr>
          <a:xfrm>
            <a:off x="645694" y="4838760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 Shot 2015-11-13 at 10.21.24 AM.png"/>
          <p:cNvPicPr>
            <a:picLocks noChangeAspect="1"/>
          </p:cNvPicPr>
          <p:nvPr/>
        </p:nvPicPr>
        <p:blipFill>
          <a:blip r:embed="rId9">
            <a:extLst/>
          </a:blip>
          <a:srcRect t="19144" b="19144"/>
          <a:stretch>
            <a:fillRect/>
          </a:stretch>
        </p:blipFill>
        <p:spPr>
          <a:xfrm>
            <a:off x="645694" y="5346760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 Shot 2015-11-13 at 10.22.17 AM.png"/>
          <p:cNvPicPr>
            <a:picLocks noChangeAspect="1"/>
          </p:cNvPicPr>
          <p:nvPr/>
        </p:nvPicPr>
        <p:blipFill>
          <a:blip r:embed="rId10">
            <a:extLst/>
          </a:blip>
          <a:srcRect t="12493" b="12493"/>
          <a:stretch>
            <a:fillRect/>
          </a:stretch>
        </p:blipFill>
        <p:spPr>
          <a:xfrm>
            <a:off x="645694" y="5854759"/>
            <a:ext cx="969212" cy="465548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77"/>
          <p:cNvSpPr/>
          <p:nvPr/>
        </p:nvSpPr>
        <p:spPr>
          <a:xfrm>
            <a:off x="7429430" y="6428290"/>
            <a:ext cx="171457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Worksheet </a:t>
            </a:r>
            <a:r>
              <a:rPr lang="en-US" smtClean="0"/>
              <a:t>2.</a:t>
            </a:r>
            <a:r>
              <a:rPr smtClean="0"/>
              <a:t>1</a:t>
            </a: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Interpretive Communication</a:t>
            </a:r>
          </a:p>
        </p:txBody>
      </p:sp>
      <p:pic>
        <p:nvPicPr>
          <p:cNvPr id="727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73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7647" y="969169"/>
            <a:ext cx="3788706" cy="491966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525101" y="6120143"/>
            <a:ext cx="2553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Pdf</a:t>
            </a:r>
            <a:r>
              <a:rPr kumimoji="0" lang="en-US" sz="180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available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" name="L2U2A_p074_LaJocon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2671" y="4263048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731" name="image5.jpg" descr="EMCL_PP.jpg"/>
          <p:cNvPicPr>
            <a:picLocks noChangeAspect="1"/>
          </p:cNvPicPr>
          <p:nvPr/>
        </p:nvPicPr>
        <p:blipFill>
          <a:blip r:embed="rId6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Interpretive Communication</a:t>
            </a:r>
          </a:p>
        </p:txBody>
      </p:sp>
      <p:pic>
        <p:nvPicPr>
          <p:cNvPr id="733" name="74.pdf"/>
          <p:cNvPicPr>
            <a:picLocks noChangeAspect="1"/>
          </p:cNvPicPr>
          <p:nvPr/>
        </p:nvPicPr>
        <p:blipFill>
          <a:blip r:embed="rId7">
            <a:extLst/>
          </a:blip>
          <a:srcRect t="171" b="29615"/>
          <a:stretch>
            <a:fillRect/>
          </a:stretch>
        </p:blipFill>
        <p:spPr>
          <a:xfrm>
            <a:off x="1931275" y="1021357"/>
            <a:ext cx="5281450" cy="481523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525101" y="6120143"/>
            <a:ext cx="2553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Pdf</a:t>
            </a:r>
            <a:r>
              <a:rPr kumimoji="0" lang="en-US" sz="180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available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" name="L2U2A_p074_Le_muse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06201" y="1449509"/>
            <a:ext cx="487363" cy="487363"/>
          </a:xfrm>
          <a:prstGeom prst="rect">
            <a:avLst/>
          </a:prstGeom>
        </p:spPr>
      </p:pic>
      <p:pic>
        <p:nvPicPr>
          <p:cNvPr id="3" name="L2U2A_p074_Centre_Pompidou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93564" y="4052033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3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736" name="image5.jpg" descr="EMCL_PP.jpg"/>
          <p:cNvPicPr>
            <a:picLocks noChangeAspect="1"/>
          </p:cNvPicPr>
          <p:nvPr/>
        </p:nvPicPr>
        <p:blipFill>
          <a:blip r:embed="rId2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Shape 737"/>
          <p:cNvSpPr/>
          <p:nvPr/>
        </p:nvSpPr>
        <p:spPr>
          <a:xfrm>
            <a:off x="381000" y="1038859"/>
            <a:ext cx="2979267" cy="239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/>
              <a:t>Pedagogy</a:t>
            </a:r>
            <a:r>
              <a:rPr sz="1800" b="1" smtClean="0"/>
              <a:t>:</a:t>
            </a:r>
            <a:r>
              <a:rPr lang="en-US" sz="1800" b="1" smtClean="0"/>
              <a:t> </a:t>
            </a:r>
            <a:r>
              <a:rPr lang="en-US" sz="1800" smtClean="0"/>
              <a:t>Are students understanding?</a:t>
            </a:r>
            <a:r>
              <a:rPr sz="1800" smtClean="0"/>
              <a:t> </a:t>
            </a:r>
            <a:endParaRPr lang="en-US" sz="1800" smtClean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800" dirty="0"/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 dirty="0"/>
              <a:t>Strategy:</a:t>
            </a:r>
            <a:r>
              <a:rPr sz="1800" dirty="0"/>
              <a:t> Self-check</a:t>
            </a:r>
          </a:p>
        </p:txBody>
      </p:sp>
      <p:sp>
        <p:nvSpPr>
          <p:cNvPr id="738" name="Shape 738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Interpretive Communication</a:t>
            </a:r>
          </a:p>
        </p:txBody>
      </p:sp>
      <p:pic>
        <p:nvPicPr>
          <p:cNvPr id="739" name="74.pdf"/>
          <p:cNvPicPr>
            <a:picLocks noChangeAspect="1"/>
          </p:cNvPicPr>
          <p:nvPr/>
        </p:nvPicPr>
        <p:blipFill>
          <a:blip r:embed="rId3">
            <a:extLst/>
          </a:blip>
          <a:srcRect t="70243" b="8762"/>
          <a:stretch>
            <a:fillRect/>
          </a:stretch>
        </p:blipFill>
        <p:spPr>
          <a:xfrm>
            <a:off x="3347326" y="1129072"/>
            <a:ext cx="5281449" cy="1439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75.pdf"/>
          <p:cNvPicPr>
            <a:picLocks noChangeAspect="1"/>
          </p:cNvPicPr>
          <p:nvPr/>
        </p:nvPicPr>
        <p:blipFill>
          <a:blip r:embed="rId4">
            <a:extLst/>
          </a:blip>
          <a:srcRect t="29" b="57066"/>
          <a:stretch>
            <a:fillRect/>
          </a:stretch>
        </p:blipFill>
        <p:spPr>
          <a:xfrm>
            <a:off x="3106026" y="2612156"/>
            <a:ext cx="5281449" cy="294230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/>
          <p:cNvSpPr txBox="1"/>
          <p:nvPr/>
        </p:nvSpPr>
        <p:spPr>
          <a:xfrm>
            <a:off x="525101" y="6120143"/>
            <a:ext cx="2553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Pdf</a:t>
            </a:r>
            <a:r>
              <a:rPr kumimoji="0" lang="en-US" sz="180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available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743" name="image5.jpg" descr="EMCL_PP.jpg"/>
          <p:cNvPicPr>
            <a:picLocks noChangeAspect="1"/>
          </p:cNvPicPr>
          <p:nvPr/>
        </p:nvPicPr>
        <p:blipFill>
          <a:blip r:embed="rId2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Shape 744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Au musée d’Orsay</a:t>
            </a:r>
          </a:p>
        </p:txBody>
      </p:sp>
      <p:sp>
        <p:nvSpPr>
          <p:cNvPr id="745" name="Shape 745"/>
          <p:cNvSpPr/>
          <p:nvPr/>
        </p:nvSpPr>
        <p:spPr>
          <a:xfrm>
            <a:off x="381000" y="962659"/>
            <a:ext cx="8382000" cy="62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/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/>
              <a:t>Pedagogy:</a:t>
            </a:r>
            <a:r>
              <a:rPr sz="1800"/>
              <a:t> Blended Learning 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800" b="1"/>
              <a:t>Strategy:</a:t>
            </a:r>
            <a:r>
              <a:rPr sz="1800"/>
              <a:t> Identify artists of specific paintings</a:t>
            </a:r>
          </a:p>
        </p:txBody>
      </p:sp>
      <p:pic>
        <p:nvPicPr>
          <p:cNvPr id="746" name="82.pdf"/>
          <p:cNvPicPr>
            <a:picLocks noChangeAspect="1"/>
          </p:cNvPicPr>
          <p:nvPr/>
        </p:nvPicPr>
        <p:blipFill>
          <a:blip r:embed="rId3">
            <a:extLst/>
          </a:blip>
          <a:srcRect b="40952"/>
          <a:stretch>
            <a:fillRect/>
          </a:stretch>
        </p:blipFill>
        <p:spPr>
          <a:xfrm>
            <a:off x="1931193" y="1799621"/>
            <a:ext cx="5281449" cy="404950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/>
          <p:cNvSpPr txBox="1"/>
          <p:nvPr/>
        </p:nvSpPr>
        <p:spPr>
          <a:xfrm>
            <a:off x="525101" y="6120143"/>
            <a:ext cx="25530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Pdf</a:t>
            </a:r>
            <a:r>
              <a:rPr kumimoji="0" lang="en-US" sz="180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available</a:t>
            </a: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Shape 749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750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Shape 751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Je fais un tableau pointilliste</a:t>
            </a:r>
          </a:p>
        </p:txBody>
      </p:sp>
      <p:sp>
        <p:nvSpPr>
          <p:cNvPr id="752" name="Shape 752"/>
          <p:cNvSpPr/>
          <p:nvPr/>
        </p:nvSpPr>
        <p:spPr>
          <a:xfrm>
            <a:off x="381000" y="1038859"/>
            <a:ext cx="8382000" cy="62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Pedagogy: </a:t>
            </a:r>
            <a:r>
              <a:t>To apply a painting method</a:t>
            </a:r>
            <a:endParaRPr b="1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Strategy: </a:t>
            </a:r>
            <a:r>
              <a:t>Students make a pointillist painting with Q-tips</a:t>
            </a:r>
          </a:p>
        </p:txBody>
      </p:sp>
      <p:sp>
        <p:nvSpPr>
          <p:cNvPr id="754" name="Shape 754"/>
          <p:cNvSpPr/>
          <p:nvPr/>
        </p:nvSpPr>
        <p:spPr>
          <a:xfrm>
            <a:off x="3818112" y="3254785"/>
            <a:ext cx="233063" cy="34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200"/>
            </a:pPr>
            <a:r>
              <a:rPr sz="1800"/>
              <a:t>=</a:t>
            </a:r>
          </a:p>
        </p:txBody>
      </p:sp>
      <p:pic>
        <p:nvPicPr>
          <p:cNvPr id="755" name="Screen Shot 2015-11-16 at 2.04.3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1812870"/>
            <a:ext cx="3675555" cy="2973691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Shape 756"/>
          <p:cNvSpPr/>
          <p:nvPr/>
        </p:nvSpPr>
        <p:spPr>
          <a:xfrm>
            <a:off x="444067" y="5265618"/>
            <a:ext cx="6163033" cy="77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Tips: 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Review how primary colors can be used to make other colors.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Have students make a color wheel.</a:t>
            </a:r>
          </a:p>
        </p:txBody>
      </p:sp>
      <p:pic>
        <p:nvPicPr>
          <p:cNvPr id="1027" name="Picture 3" descr="\\Emcp5\Employees\nathalie\PaintingProject\Talia's paintin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5306" r="4668" b="4237"/>
          <a:stretch/>
        </p:blipFill>
        <p:spPr bwMode="auto">
          <a:xfrm>
            <a:off x="4907254" y="1812870"/>
            <a:ext cx="3399692" cy="297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2707" y="4896288"/>
            <a:ext cx="308316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i="1" smtClean="0"/>
              <a:t>Le Pin à Saint-Tropez, </a:t>
            </a:r>
            <a:r>
              <a:rPr kumimoji="0" lang="en-US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Paul Signac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7254" y="4915776"/>
            <a:ext cx="308316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smtClean="0"/>
              <a:t>Student reproduction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Shape 759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760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Screen Shot 2015-11-17 at 11.09.19 AM.png"/>
          <p:cNvPicPr>
            <a:picLocks noChangeAspect="1"/>
          </p:cNvPicPr>
          <p:nvPr/>
        </p:nvPicPr>
        <p:blipFill>
          <a:blip r:embed="rId4">
            <a:extLst/>
          </a:blip>
          <a:srcRect l="3034" b="1943"/>
          <a:stretch>
            <a:fillRect/>
          </a:stretch>
        </p:blipFill>
        <p:spPr>
          <a:xfrm>
            <a:off x="487957" y="1039812"/>
            <a:ext cx="8168183" cy="477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Shape 764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765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Shape 766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Qu’est-ce que c’est que le pointillisme?</a:t>
            </a:r>
          </a:p>
        </p:txBody>
      </p:sp>
      <p:sp>
        <p:nvSpPr>
          <p:cNvPr id="767" name="Shape 767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Pedagogy: </a:t>
            </a:r>
            <a:r>
              <a:t>Students engage with open-ended questions in group work in a learner-centered classroom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Strategy: </a:t>
            </a:r>
            <a:r>
              <a:t>Students determine and divide research tasks in groups of 4</a:t>
            </a:r>
            <a:endParaRPr b="1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Question 1:</a:t>
            </a:r>
            <a:r>
              <a:t> Qu’est-ce que c’est que </a:t>
            </a:r>
            <a:r>
              <a:rPr/>
              <a:t>le </a:t>
            </a:r>
            <a:r>
              <a:rPr smtClean="0"/>
              <a:t>pointillisme</a:t>
            </a:r>
            <a:r>
              <a:rPr lang="en-US" smtClean="0"/>
              <a:t>?</a:t>
            </a: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Question 2:</a:t>
            </a:r>
            <a:r>
              <a:t> Est-ce une technique ou un mouvement d’art?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Question 3:</a:t>
            </a:r>
            <a:r>
              <a:t> Quel est le lien entre l’impressionnisme et le pointillisme?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Question 4:</a:t>
            </a:r>
            <a:r>
              <a:t> Qui est-ce que les pointillistes ont influencé?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Tip:</a:t>
            </a:r>
            <a:r>
              <a:t> Offer assistance only when needed.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Shape 770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Quand un </a:t>
            </a:r>
            <a:r>
              <a:rPr/>
              <a:t>art </a:t>
            </a:r>
            <a:r>
              <a:rPr lang="en-US" smtClean="0"/>
              <a:t>en </a:t>
            </a:r>
            <a:r>
              <a:rPr smtClean="0"/>
              <a:t>rencontre </a:t>
            </a:r>
            <a:r>
              <a:t>un autre</a:t>
            </a:r>
          </a:p>
        </p:txBody>
      </p:sp>
      <p:sp>
        <p:nvSpPr>
          <p:cNvPr id="772" name="Shape 772"/>
          <p:cNvSpPr/>
          <p:nvPr/>
        </p:nvSpPr>
        <p:spPr>
          <a:xfrm>
            <a:off x="381000" y="1038859"/>
            <a:ext cx="8382000" cy="1233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Pedagogy: </a:t>
            </a:r>
            <a:r>
              <a:rPr dirty="0"/>
              <a:t>Project-based learning</a:t>
            </a:r>
          </a:p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Strategy:</a:t>
            </a:r>
            <a:r>
              <a:rPr dirty="0"/>
              <a:t> Students read 2 related texts and explain the link between two works of art after doing online exploration</a:t>
            </a:r>
          </a:p>
          <a:p>
            <a:pPr>
              <a:defRPr sz="13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Task:</a:t>
            </a:r>
            <a:r>
              <a:rPr dirty="0"/>
              <a:t> Students work in groups to decide how to present these 2 works of art together in a meaningful way</a:t>
            </a:r>
          </a:p>
        </p:txBody>
      </p:sp>
      <p:sp>
        <p:nvSpPr>
          <p:cNvPr id="773" name="Shape 773"/>
          <p:cNvSpPr/>
          <p:nvPr/>
        </p:nvSpPr>
        <p:spPr>
          <a:xfrm>
            <a:off x="381000" y="2054859"/>
            <a:ext cx="8382000" cy="422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fontScale="92500" lnSpcReduction="10000"/>
          </a:bodyPr>
          <a:lstStyle/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• Sunday In the Park with George, </a:t>
            </a:r>
            <a:r>
              <a:rPr i="1" dirty="0" err="1"/>
              <a:t>jusqu'au</a:t>
            </a:r>
            <a:r>
              <a:rPr i="1" dirty="0"/>
              <a:t> 25 </a:t>
            </a:r>
            <a:r>
              <a:rPr i="1" dirty="0" err="1"/>
              <a:t>avril</a:t>
            </a:r>
            <a:r>
              <a:rPr i="1" dirty="0"/>
              <a:t> au </a:t>
            </a:r>
            <a:r>
              <a:rPr i="1" dirty="0" err="1"/>
              <a:t>Théâtre</a:t>
            </a:r>
            <a:r>
              <a:rPr i="1" dirty="0"/>
              <a:t> du </a:t>
            </a:r>
            <a:r>
              <a:rPr i="1" dirty="0" err="1"/>
              <a:t>Châtelet</a:t>
            </a:r>
            <a:r>
              <a:rPr i="1" dirty="0"/>
              <a:t> (Paris </a:t>
            </a:r>
            <a:r>
              <a:rPr i="1" dirty="0" err="1"/>
              <a:t>Ier</a:t>
            </a:r>
            <a:r>
              <a:rPr i="1" dirty="0"/>
              <a:t> ). </a:t>
            </a:r>
            <a:r>
              <a:rPr i="1" dirty="0" err="1"/>
              <a:t>Tél</a:t>
            </a:r>
            <a:r>
              <a:rPr i="1" dirty="0"/>
              <a:t>.: 01 40 28 28 40 </a:t>
            </a:r>
            <a:r>
              <a:rPr i="1" dirty="0" err="1"/>
              <a:t>ou</a:t>
            </a:r>
            <a:r>
              <a:rPr i="1" dirty="0"/>
              <a:t> www.chatelet-theatre.com </a:t>
            </a:r>
            <a:r>
              <a:rPr i="1" dirty="0" err="1"/>
              <a:t>Journée</a:t>
            </a:r>
            <a:r>
              <a:rPr i="1" dirty="0"/>
              <a:t> </a:t>
            </a:r>
            <a:r>
              <a:rPr i="1" dirty="0" err="1"/>
              <a:t>spéciale</a:t>
            </a:r>
            <a:r>
              <a:rPr i="1" dirty="0"/>
              <a:t> Sondheim sur France </a:t>
            </a:r>
            <a:r>
              <a:rPr i="1" dirty="0" err="1"/>
              <a:t>Musique</a:t>
            </a:r>
            <a:r>
              <a:rPr i="1" dirty="0"/>
              <a:t> le 25 </a:t>
            </a:r>
            <a:r>
              <a:rPr i="1" dirty="0" err="1"/>
              <a:t>avril</a:t>
            </a:r>
            <a:r>
              <a:rPr i="1" dirty="0"/>
              <a:t> (avec retransmission </a:t>
            </a:r>
          </a:p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 dirty="0"/>
              <a:t>du spectacle le </a:t>
            </a:r>
            <a:r>
              <a:rPr i="1" dirty="0" err="1"/>
              <a:t>soir</a:t>
            </a:r>
            <a:r>
              <a:rPr i="1" dirty="0"/>
              <a:t>, </a:t>
            </a:r>
            <a:r>
              <a:rPr i="1" dirty="0" err="1"/>
              <a:t>en</a:t>
            </a:r>
            <a:r>
              <a:rPr i="1" dirty="0"/>
              <a:t> direct du </a:t>
            </a:r>
            <a:r>
              <a:rPr i="1" dirty="0" err="1"/>
              <a:t>Châtelet</a:t>
            </a:r>
            <a:r>
              <a:rPr i="1" dirty="0"/>
              <a:t>). </a:t>
            </a:r>
          </a:p>
          <a:p>
            <a:pPr defTabSz="443484">
              <a:defRPr sz="1261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i="1" dirty="0"/>
          </a:p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projetant</a:t>
            </a:r>
            <a:r>
              <a:rPr dirty="0"/>
              <a:t> la </a:t>
            </a:r>
            <a:r>
              <a:rPr dirty="0" err="1"/>
              <a:t>peinture</a:t>
            </a:r>
            <a:r>
              <a:rPr dirty="0"/>
              <a:t> de Seurat sur un fond de scène </a:t>
            </a:r>
            <a:r>
              <a:rPr dirty="0" err="1"/>
              <a:t>évolutif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arc de </a:t>
            </a:r>
            <a:r>
              <a:rPr dirty="0" err="1"/>
              <a:t>cercle</a:t>
            </a:r>
            <a:r>
              <a:rPr dirty="0"/>
              <a:t>,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utilisant</a:t>
            </a:r>
            <a:r>
              <a:rPr dirty="0"/>
              <a:t> la </a:t>
            </a:r>
            <a:r>
              <a:rPr dirty="0" err="1"/>
              <a:t>vidéo</a:t>
            </a:r>
            <a:r>
              <a:rPr dirty="0"/>
              <a:t> pour donner vie aux </a:t>
            </a:r>
            <a:r>
              <a:rPr dirty="0" err="1"/>
              <a:t>personnages</a:t>
            </a:r>
            <a:r>
              <a:rPr dirty="0"/>
              <a:t> du tableau, </a:t>
            </a:r>
            <a:r>
              <a:rPr dirty="0" err="1"/>
              <a:t>ils</a:t>
            </a:r>
            <a:r>
              <a:rPr dirty="0"/>
              <a:t> ne </a:t>
            </a:r>
            <a:r>
              <a:rPr dirty="0" err="1"/>
              <a:t>donnent</a:t>
            </a:r>
            <a:r>
              <a:rPr dirty="0"/>
              <a:t> pas </a:t>
            </a:r>
            <a:r>
              <a:rPr dirty="0" err="1"/>
              <a:t>seulement</a:t>
            </a:r>
            <a:r>
              <a:rPr dirty="0"/>
              <a:t> à </a:t>
            </a:r>
            <a:r>
              <a:rPr dirty="0" err="1"/>
              <a:t>une</a:t>
            </a:r>
            <a:r>
              <a:rPr dirty="0"/>
              <a:t> </a:t>
            </a:r>
            <a:r>
              <a:rPr dirty="0" err="1"/>
              <a:t>œuvre</a:t>
            </a:r>
            <a:r>
              <a:rPr dirty="0"/>
              <a:t> de 1884 </a:t>
            </a:r>
            <a:r>
              <a:rPr dirty="0" err="1"/>
              <a:t>une</a:t>
            </a:r>
            <a:r>
              <a:rPr dirty="0"/>
              <a:t> dimension </a:t>
            </a:r>
            <a:r>
              <a:rPr dirty="0" err="1"/>
              <a:t>contemporaine</a:t>
            </a:r>
            <a:r>
              <a:rPr dirty="0"/>
              <a:t>. </a:t>
            </a:r>
            <a:r>
              <a:rPr dirty="0" err="1"/>
              <a:t>Ils</a:t>
            </a:r>
            <a:r>
              <a:rPr dirty="0"/>
              <a:t> </a:t>
            </a:r>
            <a:r>
              <a:rPr dirty="0" err="1"/>
              <a:t>abolissent</a:t>
            </a:r>
            <a:r>
              <a:rPr dirty="0"/>
              <a:t> la </a:t>
            </a:r>
            <a:r>
              <a:rPr dirty="0" err="1"/>
              <a:t>frontière</a:t>
            </a:r>
            <a:r>
              <a:rPr dirty="0"/>
              <a:t> entre le </a:t>
            </a:r>
            <a:r>
              <a:rPr dirty="0" err="1"/>
              <a:t>théâtre</a:t>
            </a:r>
            <a:r>
              <a:rPr dirty="0"/>
              <a:t> et la </a:t>
            </a:r>
            <a:r>
              <a:rPr dirty="0" err="1"/>
              <a:t>peinture</a:t>
            </a:r>
            <a:r>
              <a:rPr dirty="0"/>
              <a:t>, et entre les arts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général</a:t>
            </a:r>
            <a:r>
              <a:rPr dirty="0"/>
              <a:t>. </a:t>
            </a:r>
            <a:r>
              <a:rPr dirty="0" err="1"/>
              <a:t>Une</a:t>
            </a:r>
            <a:r>
              <a:rPr dirty="0"/>
              <a:t> transgression </a:t>
            </a:r>
            <a:r>
              <a:rPr dirty="0" err="1"/>
              <a:t>naturelle</a:t>
            </a:r>
            <a:r>
              <a:rPr dirty="0"/>
              <a:t>. «Georges Seurat </a:t>
            </a:r>
            <a:r>
              <a:rPr dirty="0" err="1"/>
              <a:t>construit</a:t>
            </a:r>
            <a:r>
              <a:rPr dirty="0"/>
              <a:t> au </a:t>
            </a:r>
            <a:r>
              <a:rPr dirty="0" err="1"/>
              <a:t>départ</a:t>
            </a:r>
            <a:r>
              <a:rPr dirty="0"/>
              <a:t> </a:t>
            </a:r>
            <a:r>
              <a:rPr dirty="0" err="1"/>
              <a:t>sa</a:t>
            </a:r>
            <a:r>
              <a:rPr dirty="0"/>
              <a:t> toile </a:t>
            </a:r>
            <a:r>
              <a:rPr dirty="0" err="1"/>
              <a:t>comme</a:t>
            </a:r>
            <a:r>
              <a:rPr dirty="0"/>
              <a:t> un </a:t>
            </a:r>
            <a:r>
              <a:rPr dirty="0" err="1"/>
              <a:t>théâtre</a:t>
            </a:r>
            <a:r>
              <a:rPr dirty="0"/>
              <a:t> de verdure </a:t>
            </a:r>
            <a:r>
              <a:rPr dirty="0" err="1"/>
              <a:t>très</a:t>
            </a:r>
            <a:r>
              <a:rPr dirty="0"/>
              <a:t> </a:t>
            </a:r>
            <a:r>
              <a:rPr dirty="0" err="1"/>
              <a:t>architecturé</a:t>
            </a:r>
            <a:r>
              <a:rPr dirty="0"/>
              <a:t>, </a:t>
            </a:r>
            <a:r>
              <a:rPr dirty="0" err="1"/>
              <a:t>analyse</a:t>
            </a:r>
            <a:r>
              <a:rPr dirty="0"/>
              <a:t> Isabelle Cahn, </a:t>
            </a:r>
            <a:r>
              <a:rPr dirty="0" err="1"/>
              <a:t>historienne</a:t>
            </a:r>
            <a:r>
              <a:rPr dirty="0"/>
              <a:t> de </a:t>
            </a:r>
            <a:r>
              <a:rPr dirty="0" err="1"/>
              <a:t>l'art</a:t>
            </a:r>
            <a:r>
              <a:rPr dirty="0"/>
              <a:t> </a:t>
            </a:r>
            <a:r>
              <a:rPr dirty="0" err="1"/>
              <a:t>spécialiste</a:t>
            </a:r>
            <a:r>
              <a:rPr dirty="0"/>
              <a:t> du </a:t>
            </a:r>
            <a:r>
              <a:rPr dirty="0" err="1"/>
              <a:t>néo-impressionnisme</a:t>
            </a:r>
            <a:r>
              <a:rPr dirty="0"/>
              <a:t> </a:t>
            </a:r>
            <a:r>
              <a:rPr dirty="0" err="1"/>
              <a:t>français</a:t>
            </a:r>
            <a:r>
              <a:rPr dirty="0"/>
              <a:t> et </a:t>
            </a:r>
            <a:r>
              <a:rPr dirty="0" err="1"/>
              <a:t>conservatrice</a:t>
            </a:r>
            <a:r>
              <a:rPr dirty="0"/>
              <a:t> au </a:t>
            </a:r>
            <a:r>
              <a:rPr dirty="0" err="1"/>
              <a:t>Musée</a:t>
            </a:r>
            <a:r>
              <a:rPr dirty="0"/>
              <a:t> d'Orsay. Il a </a:t>
            </a:r>
            <a:r>
              <a:rPr dirty="0" err="1"/>
              <a:t>ensuite</a:t>
            </a:r>
            <a:r>
              <a:rPr dirty="0"/>
              <a:t> </a:t>
            </a:r>
            <a:r>
              <a:rPr dirty="0" err="1"/>
              <a:t>placé</a:t>
            </a:r>
            <a:r>
              <a:rPr dirty="0"/>
              <a:t> </a:t>
            </a:r>
            <a:r>
              <a:rPr dirty="0" err="1"/>
              <a:t>ses</a:t>
            </a:r>
            <a:r>
              <a:rPr dirty="0"/>
              <a:t> </a:t>
            </a:r>
            <a:r>
              <a:rPr dirty="0" err="1"/>
              <a:t>personnages</a:t>
            </a:r>
            <a:r>
              <a:rPr dirty="0"/>
              <a:t> </a:t>
            </a:r>
            <a:r>
              <a:rPr dirty="0" err="1"/>
              <a:t>dans</a:t>
            </a:r>
            <a:r>
              <a:rPr dirty="0"/>
              <a:t> </a:t>
            </a:r>
            <a:r>
              <a:rPr dirty="0" err="1"/>
              <a:t>ce</a:t>
            </a:r>
            <a:r>
              <a:rPr dirty="0"/>
              <a:t> </a:t>
            </a:r>
            <a:r>
              <a:rPr dirty="0" err="1"/>
              <a:t>théâtre</a:t>
            </a:r>
            <a:r>
              <a:rPr dirty="0"/>
              <a:t>,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faisant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sorte</a:t>
            </a:r>
            <a:r>
              <a:rPr dirty="0"/>
              <a:t> que </a:t>
            </a:r>
            <a:r>
              <a:rPr dirty="0" err="1"/>
              <a:t>tous</a:t>
            </a:r>
            <a:r>
              <a:rPr dirty="0"/>
              <a:t> se </a:t>
            </a:r>
            <a:r>
              <a:rPr dirty="0" err="1"/>
              <a:t>touchent</a:t>
            </a:r>
            <a:r>
              <a:rPr dirty="0"/>
              <a:t> </a:t>
            </a:r>
            <a:r>
              <a:rPr dirty="0" err="1"/>
              <a:t>presque</a:t>
            </a:r>
            <a:r>
              <a:rPr dirty="0"/>
              <a:t> sans que </a:t>
            </a:r>
            <a:r>
              <a:rPr dirty="0" err="1"/>
              <a:t>leur</a:t>
            </a:r>
            <a:r>
              <a:rPr dirty="0"/>
              <a:t> regard se </a:t>
            </a:r>
            <a:r>
              <a:rPr dirty="0" err="1"/>
              <a:t>croise</a:t>
            </a:r>
            <a:r>
              <a:rPr dirty="0"/>
              <a:t> à </a:t>
            </a:r>
            <a:r>
              <a:rPr dirty="0" err="1"/>
              <a:t>aucun</a:t>
            </a:r>
            <a:r>
              <a:rPr dirty="0"/>
              <a:t> moment.»</a:t>
            </a:r>
          </a:p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--Le Figaro.fr</a:t>
            </a:r>
          </a:p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 smtClean="0"/>
              <a:t>Culture</a:t>
            </a:r>
            <a:endParaRPr lang="en-US" dirty="0" smtClean="0"/>
          </a:p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dirty="0"/>
          </a:p>
          <a:p>
            <a:pPr defTabSz="443484">
              <a:defRPr sz="1261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Tip:</a:t>
            </a:r>
            <a:r>
              <a:rPr dirty="0"/>
              <a:t> Play some of Sondheim’s songs from the musical and play France </a:t>
            </a:r>
            <a:r>
              <a:rPr dirty="0" err="1"/>
              <a:t>Inter’s</a:t>
            </a:r>
            <a:r>
              <a:rPr dirty="0"/>
              <a:t> radio program about the painting and the musical if students get stuck: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http://www.franceinter.fr/evenement-sunday-in-the-park-with-george</a:t>
            </a:r>
            <a:r>
              <a:rPr dirty="0"/>
              <a:t> </a:t>
            </a:r>
          </a:p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Critical Thinking Questions </a:t>
            </a:r>
            <a:r>
              <a:rPr b="1"/>
              <a:t>to </a:t>
            </a:r>
            <a:r>
              <a:rPr b="1" smtClean="0"/>
              <a:t>Explore</a:t>
            </a:r>
            <a:r>
              <a:rPr lang="en-US" b="1" smtClean="0"/>
              <a:t> in Level 2</a:t>
            </a:r>
            <a:endParaRPr b="1" dirty="0"/>
          </a:p>
          <a:p>
            <a:pPr marL="443484" indent="-221742" defTabSz="443484">
              <a:buSzPct val="100000"/>
              <a:buFont typeface="Symbol"/>
              <a:buChar char="•"/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Quel</a:t>
            </a:r>
            <a:r>
              <a:rPr dirty="0"/>
              <a:t> artiste du 19</a:t>
            </a:r>
            <a:r>
              <a:rPr sz="1067" baseline="28116" dirty="0"/>
              <a:t>e</a:t>
            </a:r>
            <a:r>
              <a:rPr dirty="0"/>
              <a:t> siècle a </a:t>
            </a:r>
            <a:r>
              <a:rPr dirty="0" err="1"/>
              <a:t>peint</a:t>
            </a:r>
            <a:r>
              <a:rPr dirty="0"/>
              <a:t> </a:t>
            </a:r>
            <a:r>
              <a:rPr dirty="0" err="1"/>
              <a:t>ce</a:t>
            </a:r>
            <a:r>
              <a:rPr dirty="0"/>
              <a:t> tableau? </a:t>
            </a:r>
            <a:r>
              <a:rPr dirty="0" err="1"/>
              <a:t>Quels</a:t>
            </a:r>
            <a:r>
              <a:rPr dirty="0"/>
              <a:t> </a:t>
            </a:r>
            <a:r>
              <a:rPr dirty="0" err="1"/>
              <a:t>caractéristiques</a:t>
            </a:r>
            <a:r>
              <a:rPr dirty="0"/>
              <a:t> le </a:t>
            </a:r>
            <a:r>
              <a:rPr dirty="0" err="1"/>
              <a:t>prouve</a:t>
            </a:r>
            <a:r>
              <a:rPr dirty="0"/>
              <a:t>?</a:t>
            </a:r>
          </a:p>
          <a:p>
            <a:pPr marL="443484" indent="-221742" defTabSz="443484">
              <a:buSzPct val="100000"/>
              <a:buFont typeface="Symbol"/>
              <a:buChar char="•"/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Dans</a:t>
            </a:r>
            <a:r>
              <a:rPr dirty="0"/>
              <a:t> </a:t>
            </a:r>
            <a:r>
              <a:rPr dirty="0" err="1"/>
              <a:t>quels</a:t>
            </a:r>
            <a:r>
              <a:rPr dirty="0"/>
              <a:t> tableaux Van Gogh </a:t>
            </a:r>
            <a:r>
              <a:rPr dirty="0" err="1"/>
              <a:t>montre</a:t>
            </a:r>
            <a:r>
              <a:rPr dirty="0"/>
              <a:t>-t-</a:t>
            </a:r>
            <a:r>
              <a:rPr dirty="0" err="1"/>
              <a:t>il</a:t>
            </a:r>
            <a:r>
              <a:rPr dirty="0"/>
              <a:t> </a:t>
            </a:r>
            <a:r>
              <a:rPr dirty="0" err="1"/>
              <a:t>l’influence</a:t>
            </a:r>
            <a:r>
              <a:rPr dirty="0"/>
              <a:t> de Millet? </a:t>
            </a:r>
            <a:r>
              <a:rPr dirty="0" err="1"/>
              <a:t>Expliquez</a:t>
            </a:r>
            <a:r>
              <a:rPr dirty="0"/>
              <a:t> comment </a:t>
            </a:r>
            <a:r>
              <a:rPr dirty="0" err="1"/>
              <a:t>il</a:t>
            </a:r>
            <a:r>
              <a:rPr dirty="0"/>
              <a:t> le fait et comment </a:t>
            </a:r>
            <a:r>
              <a:rPr dirty="0" err="1"/>
              <a:t>il</a:t>
            </a:r>
            <a:r>
              <a:rPr dirty="0"/>
              <a:t> se </a:t>
            </a:r>
            <a:r>
              <a:rPr dirty="0" err="1"/>
              <a:t>différencie</a:t>
            </a:r>
            <a:r>
              <a:rPr dirty="0"/>
              <a:t>.</a:t>
            </a:r>
          </a:p>
          <a:p>
            <a:pPr marL="443484" indent="-221742" defTabSz="443484">
              <a:buSzPct val="100000"/>
              <a:buFont typeface="Symbol"/>
              <a:buChar char="•"/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 </a:t>
            </a:r>
            <a:r>
              <a:rPr dirty="0" err="1"/>
              <a:t>ces</a:t>
            </a:r>
            <a:r>
              <a:rPr dirty="0"/>
              <a:t> </a:t>
            </a:r>
            <a:r>
              <a:rPr dirty="0" err="1"/>
              <a:t>deux</a:t>
            </a:r>
            <a:r>
              <a:rPr dirty="0"/>
              <a:t> tableaux, </a:t>
            </a:r>
            <a:r>
              <a:rPr dirty="0" err="1"/>
              <a:t>indiquez</a:t>
            </a:r>
            <a:r>
              <a:rPr dirty="0"/>
              <a:t> </a:t>
            </a:r>
            <a:r>
              <a:rPr dirty="0" err="1"/>
              <a:t>lequel</a:t>
            </a:r>
            <a:r>
              <a:rPr dirty="0"/>
              <a:t> </a:t>
            </a:r>
            <a:r>
              <a:rPr dirty="0" err="1"/>
              <a:t>précêde</a:t>
            </a:r>
            <a:r>
              <a:rPr dirty="0"/>
              <a:t> </a:t>
            </a:r>
            <a:r>
              <a:rPr dirty="0" err="1"/>
              <a:t>l’autre</a:t>
            </a:r>
            <a:r>
              <a:rPr dirty="0"/>
              <a:t> et </a:t>
            </a:r>
            <a:r>
              <a:rPr dirty="0" err="1"/>
              <a:t>pourquoi</a:t>
            </a:r>
            <a:r>
              <a:rPr dirty="0"/>
              <a:t>.</a:t>
            </a:r>
          </a:p>
        </p:txBody>
      </p:sp>
      <p:sp>
        <p:nvSpPr>
          <p:cNvPr id="8" name="Shape 516"/>
          <p:cNvSpPr/>
          <p:nvPr/>
        </p:nvSpPr>
        <p:spPr>
          <a:xfrm>
            <a:off x="717968" y="4274142"/>
            <a:ext cx="171457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mtClean="0"/>
              <a:t>Worksheet</a:t>
            </a:r>
            <a:r>
              <a:rPr lang="en-US" smtClean="0"/>
              <a:t> </a:t>
            </a:r>
            <a:r>
              <a:rPr lang="en-US" smtClean="0"/>
              <a:t>15</a:t>
            </a:r>
            <a:r>
              <a:rPr smtClean="0"/>
              <a:t>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Shape 770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Quand un </a:t>
            </a:r>
            <a:r>
              <a:rPr/>
              <a:t>art </a:t>
            </a:r>
            <a:r>
              <a:rPr lang="en-US" smtClean="0"/>
              <a:t>en </a:t>
            </a:r>
            <a:r>
              <a:rPr smtClean="0"/>
              <a:t>rencontre </a:t>
            </a:r>
            <a:r>
              <a:t>un autre</a:t>
            </a:r>
          </a:p>
        </p:txBody>
      </p:sp>
      <p:sp>
        <p:nvSpPr>
          <p:cNvPr id="773" name="Shape 773"/>
          <p:cNvSpPr/>
          <p:nvPr/>
        </p:nvSpPr>
        <p:spPr>
          <a:xfrm>
            <a:off x="304800" y="1529919"/>
            <a:ext cx="8382000" cy="4229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443484"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1" smtClean="0"/>
              <a:t>Critical </a:t>
            </a:r>
            <a:r>
              <a:rPr sz="2400" b="1" dirty="0"/>
              <a:t>Thinking Questions </a:t>
            </a:r>
            <a:r>
              <a:rPr sz="2400" b="1"/>
              <a:t>to </a:t>
            </a:r>
            <a:r>
              <a:rPr sz="2400" b="1" smtClean="0"/>
              <a:t>Explore</a:t>
            </a:r>
            <a:r>
              <a:rPr lang="en-US" sz="2400" b="1" smtClean="0"/>
              <a:t> in Level 2</a:t>
            </a:r>
            <a:endParaRPr sz="2400" b="1" dirty="0"/>
          </a:p>
          <a:p>
            <a:pPr marL="443484" indent="-221742" defTabSz="443484">
              <a:buSzPct val="100000"/>
              <a:buFont typeface="Symbol"/>
              <a:buChar char="•"/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/>
              <a:t>Quel</a:t>
            </a:r>
            <a:r>
              <a:rPr sz="2400" dirty="0"/>
              <a:t> artiste du 19</a:t>
            </a:r>
            <a:r>
              <a:rPr sz="2400" baseline="28116" dirty="0"/>
              <a:t>e</a:t>
            </a:r>
            <a:r>
              <a:rPr sz="2400" dirty="0"/>
              <a:t> siècle a </a:t>
            </a:r>
            <a:r>
              <a:rPr sz="2400" dirty="0" err="1"/>
              <a:t>peint</a:t>
            </a:r>
            <a:r>
              <a:rPr sz="2400" dirty="0"/>
              <a:t> </a:t>
            </a:r>
            <a:r>
              <a:rPr sz="2400" dirty="0" err="1"/>
              <a:t>ce</a:t>
            </a:r>
            <a:r>
              <a:rPr sz="2400" dirty="0"/>
              <a:t> tableau? </a:t>
            </a:r>
            <a:r>
              <a:rPr sz="2400" dirty="0" err="1"/>
              <a:t>Quels</a:t>
            </a:r>
            <a:r>
              <a:rPr sz="2400" dirty="0"/>
              <a:t> </a:t>
            </a:r>
            <a:r>
              <a:rPr sz="2400" dirty="0" err="1"/>
              <a:t>caractéristiques</a:t>
            </a:r>
            <a:r>
              <a:rPr sz="2400" dirty="0"/>
              <a:t> le </a:t>
            </a:r>
            <a:r>
              <a:rPr sz="2400" dirty="0" err="1"/>
              <a:t>prouve</a:t>
            </a:r>
            <a:r>
              <a:rPr sz="2400" dirty="0"/>
              <a:t>?</a:t>
            </a:r>
          </a:p>
          <a:p>
            <a:pPr marL="443484" indent="-221742" defTabSz="443484">
              <a:buSzPct val="100000"/>
              <a:buFont typeface="Symbol"/>
              <a:buChar char="•"/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 err="1"/>
              <a:t>Dans</a:t>
            </a:r>
            <a:r>
              <a:rPr sz="2400" dirty="0"/>
              <a:t> </a:t>
            </a:r>
            <a:r>
              <a:rPr sz="2400" dirty="0" err="1"/>
              <a:t>quels</a:t>
            </a:r>
            <a:r>
              <a:rPr sz="2400" dirty="0"/>
              <a:t> tableaux Van Gogh </a:t>
            </a:r>
            <a:r>
              <a:rPr sz="2400" dirty="0" err="1"/>
              <a:t>montre</a:t>
            </a:r>
            <a:r>
              <a:rPr sz="2400" dirty="0"/>
              <a:t>-t-</a:t>
            </a:r>
            <a:r>
              <a:rPr sz="2400" dirty="0" err="1"/>
              <a:t>il</a:t>
            </a:r>
            <a:r>
              <a:rPr sz="2400" dirty="0"/>
              <a:t> </a:t>
            </a:r>
            <a:r>
              <a:rPr sz="2400" dirty="0" err="1"/>
              <a:t>l’influence</a:t>
            </a:r>
            <a:r>
              <a:rPr sz="2400" dirty="0"/>
              <a:t> de Millet? </a:t>
            </a:r>
            <a:r>
              <a:rPr sz="2400" dirty="0" err="1"/>
              <a:t>Expliquez</a:t>
            </a:r>
            <a:r>
              <a:rPr sz="2400" dirty="0"/>
              <a:t> comment </a:t>
            </a:r>
            <a:r>
              <a:rPr sz="2400" dirty="0" err="1"/>
              <a:t>il</a:t>
            </a:r>
            <a:r>
              <a:rPr sz="2400" dirty="0"/>
              <a:t> le fait et comment </a:t>
            </a:r>
            <a:r>
              <a:rPr sz="2400" dirty="0" err="1"/>
              <a:t>il</a:t>
            </a:r>
            <a:r>
              <a:rPr sz="2400" dirty="0"/>
              <a:t> se </a:t>
            </a:r>
            <a:r>
              <a:rPr sz="2400" dirty="0" err="1"/>
              <a:t>différencie</a:t>
            </a:r>
            <a:r>
              <a:rPr sz="2400" dirty="0"/>
              <a:t>.</a:t>
            </a:r>
          </a:p>
          <a:p>
            <a:pPr marL="443484" indent="-221742" defTabSz="443484">
              <a:buSzPct val="100000"/>
              <a:buFont typeface="Symbol"/>
              <a:buChar char="•"/>
              <a:defRPr sz="126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/>
              <a:t>De </a:t>
            </a:r>
            <a:r>
              <a:rPr sz="2400" dirty="0" err="1"/>
              <a:t>ces</a:t>
            </a:r>
            <a:r>
              <a:rPr sz="2400" dirty="0"/>
              <a:t> </a:t>
            </a:r>
            <a:r>
              <a:rPr sz="2400" dirty="0" err="1"/>
              <a:t>deux</a:t>
            </a:r>
            <a:r>
              <a:rPr sz="2400" dirty="0"/>
              <a:t> tableaux, </a:t>
            </a:r>
            <a:r>
              <a:rPr sz="2400" dirty="0" err="1"/>
              <a:t>indiquez</a:t>
            </a:r>
            <a:r>
              <a:rPr sz="2400" dirty="0"/>
              <a:t> </a:t>
            </a:r>
            <a:r>
              <a:rPr sz="2400" dirty="0" err="1"/>
              <a:t>lequel</a:t>
            </a:r>
            <a:r>
              <a:rPr sz="2400" dirty="0"/>
              <a:t> </a:t>
            </a:r>
            <a:r>
              <a:rPr sz="2400" dirty="0" err="1"/>
              <a:t>précêde</a:t>
            </a:r>
            <a:r>
              <a:rPr sz="2400" dirty="0"/>
              <a:t> </a:t>
            </a:r>
            <a:r>
              <a:rPr sz="2400" dirty="0" err="1"/>
              <a:t>l’autre</a:t>
            </a:r>
            <a:r>
              <a:rPr sz="2400" dirty="0"/>
              <a:t> et </a:t>
            </a:r>
            <a:r>
              <a:rPr sz="2400" dirty="0" err="1"/>
              <a:t>pourquoi</a:t>
            </a:r>
            <a:r>
              <a:rPr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54315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Shape 776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Final Project</a:t>
            </a:r>
          </a:p>
        </p:txBody>
      </p:sp>
      <p:sp>
        <p:nvSpPr>
          <p:cNvPr id="778" name="Shape 778"/>
          <p:cNvSpPr/>
          <p:nvPr/>
        </p:nvSpPr>
        <p:spPr>
          <a:xfrm>
            <a:off x="381000" y="1038859"/>
            <a:ext cx="8382000" cy="549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Un examen oral sur l’art</a:t>
            </a:r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lnSpc>
                <a:spcPct val="12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Pedagogy: </a:t>
            </a:r>
            <a:r>
              <a:t>High-leverage learning: allowing for choice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Strategy:</a:t>
            </a:r>
            <a:r>
              <a:t> Students play the roles of an art teacher and student discussing a painting following the model of the recorded dialogue</a:t>
            </a:r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lnSpc>
                <a:spcPct val="150000"/>
              </a:lnSpc>
              <a:defRPr sz="2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Level 3 Immersion Art Lessons</a:t>
            </a:r>
          </a:p>
          <a:p>
            <a:pPr>
              <a:lnSpc>
                <a:spcPct val="150000"/>
              </a:lnSpc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Objectives</a:t>
            </a:r>
          </a:p>
          <a:p>
            <a:pPr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Students will: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Learn the vocabulary for the tools of painting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Recognize paintings from </a:t>
            </a:r>
            <a:r>
              <a:rPr/>
              <a:t>different </a:t>
            </a:r>
            <a:r>
              <a:rPr smtClean="0"/>
              <a:t>movements</a:t>
            </a:r>
            <a:endParaRPr/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Present </a:t>
            </a:r>
            <a:r>
              <a:rPr b="1"/>
              <a:t>une biographie courte</a:t>
            </a:r>
            <a:r>
              <a:t> about an artist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Explore francophone art</a:t>
            </a: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Further develop responses to critical thinking questions about art</a:t>
            </a:r>
          </a:p>
        </p:txBody>
      </p:sp>
      <p:pic>
        <p:nvPicPr>
          <p:cNvPr id="779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445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  <p:sp>
        <p:nvSpPr>
          <p:cNvPr id="199" name="Shape 199"/>
          <p:cNvSpPr/>
          <p:nvPr/>
        </p:nvSpPr>
        <p:spPr>
          <a:xfrm>
            <a:off x="254000" y="863600"/>
            <a:ext cx="8229600" cy="52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Est-ce que tu aimes…?</a:t>
            </a:r>
          </a:p>
        </p:txBody>
      </p:sp>
      <p:sp>
        <p:nvSpPr>
          <p:cNvPr id="200" name="Shape 200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254000" y="1435100"/>
            <a:ext cx="8229600" cy="75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425195">
              <a:spcBef>
                <a:spcPts val="500"/>
              </a:spcBef>
              <a:defRPr sz="1674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Trouvez les élèves en classe qui sont artistiques. Notez les arts qu’ils font. Demandez-leur de signer votre papier avec leurs initials s’ils font au moins un type d’art.</a:t>
            </a:r>
          </a:p>
        </p:txBody>
      </p:sp>
      <p:sp>
        <p:nvSpPr>
          <p:cNvPr id="202" name="Shape 202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Un sondage entre èlèves</a:t>
            </a:r>
          </a:p>
        </p:txBody>
      </p:sp>
      <p:sp>
        <p:nvSpPr>
          <p:cNvPr id="203" name="Shape 203"/>
          <p:cNvSpPr/>
          <p:nvPr/>
        </p:nvSpPr>
        <p:spPr>
          <a:xfrm>
            <a:off x="7307209" y="6525779"/>
            <a:ext cx="171457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Worksheet </a:t>
            </a:r>
            <a:r>
              <a:rPr lang="en-US" smtClean="0"/>
              <a:t>2.2</a:t>
            </a:r>
            <a:endParaRPr/>
          </a:p>
        </p:txBody>
      </p:sp>
      <p:graphicFrame>
        <p:nvGraphicFramePr>
          <p:cNvPr id="204" name="Table 204"/>
          <p:cNvGraphicFramePr/>
          <p:nvPr>
            <p:extLst>
              <p:ext uri="{D42A27DB-BD31-4B8C-83A1-F6EECF244321}">
                <p14:modId xmlns:p14="http://schemas.microsoft.com/office/powerpoint/2010/main" val="4013427240"/>
              </p:ext>
            </p:extLst>
          </p:nvPr>
        </p:nvGraphicFramePr>
        <p:xfrm>
          <a:off x="622647" y="2190799"/>
          <a:ext cx="7911404" cy="438912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028700"/>
                <a:gridCol w="3377852"/>
                <a:gridCol w="3504852"/>
              </a:tblGrid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  <a:r>
                        <a:rPr sz="1800"/>
                        <a:t>faire des bijoux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  <a:r>
                        <a:rPr sz="1800"/>
                        <a:t>faire des gravures sur bois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  <a:r>
                        <a:rPr sz="1800"/>
                        <a:t>faire des projets multimedia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  <a:r>
                        <a:rPr sz="1800"/>
                        <a:t>faire </a:t>
                      </a:r>
                      <a:r>
                        <a:rPr lang="en-US" sz="1800" smtClean="0"/>
                        <a:t>du </a:t>
                      </a:r>
                      <a:r>
                        <a:rPr sz="1800" smtClean="0"/>
                        <a:t>travail </a:t>
                      </a:r>
                      <a:r>
                        <a:rPr lang="en-US" sz="1800" smtClean="0"/>
                        <a:t>du </a:t>
                      </a:r>
                      <a:r>
                        <a:rPr sz="1800" smtClean="0"/>
                        <a:t>bois</a:t>
                      </a:r>
                      <a:endParaRPr sz="1800"/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  <a:r>
                        <a:rPr sz="1800"/>
                        <a:t>faire du collage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  <a:r>
                        <a:rPr sz="1800"/>
                        <a:t>faire du papier-mâché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  <a:r>
                        <a:rPr sz="1800"/>
                        <a:t>faire </a:t>
                      </a:r>
                      <a:r>
                        <a:rPr lang="en-US" sz="1800" smtClean="0"/>
                        <a:t>de la </a:t>
                      </a:r>
                      <a:r>
                        <a:rPr sz="1800" smtClean="0"/>
                        <a:t>sériegraphie</a:t>
                      </a:r>
                      <a:endParaRPr sz="1800"/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defRPr sz="17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  <a:r>
                        <a:rPr sz="1800"/>
                        <a:t>peindre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 dirty="0"/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05" name="Screen Shot 2015-11-13 at 10.39.16 AM.png"/>
          <p:cNvPicPr>
            <a:picLocks noChangeAspect="1"/>
          </p:cNvPicPr>
          <p:nvPr/>
        </p:nvPicPr>
        <p:blipFill>
          <a:blip r:embed="rId3">
            <a:extLst/>
          </a:blip>
          <a:srcRect t="2509" b="2509"/>
          <a:stretch>
            <a:fillRect/>
          </a:stretch>
        </p:blipFill>
        <p:spPr>
          <a:xfrm>
            <a:off x="645694" y="2209860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15-11-13 at 10.40.53 AM.png"/>
          <p:cNvPicPr>
            <a:picLocks noChangeAspect="1"/>
          </p:cNvPicPr>
          <p:nvPr/>
        </p:nvPicPr>
        <p:blipFill>
          <a:blip r:embed="rId4">
            <a:extLst/>
          </a:blip>
          <a:srcRect t="12857" b="12857"/>
          <a:stretch>
            <a:fillRect/>
          </a:stretch>
        </p:blipFill>
        <p:spPr>
          <a:xfrm>
            <a:off x="645694" y="2781234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reen Shot 2015-11-13 at 10.41.41 AM.png"/>
          <p:cNvPicPr>
            <a:picLocks noChangeAspect="1"/>
          </p:cNvPicPr>
          <p:nvPr/>
        </p:nvPicPr>
        <p:blipFill>
          <a:blip r:embed="rId5">
            <a:extLst/>
          </a:blip>
          <a:srcRect l="8768" r="8768"/>
          <a:stretch>
            <a:fillRect/>
          </a:stretch>
        </p:blipFill>
        <p:spPr>
          <a:xfrm>
            <a:off x="645694" y="3361326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5-11-13 at 10.42.45 AM.png"/>
          <p:cNvPicPr>
            <a:picLocks noChangeAspect="1"/>
          </p:cNvPicPr>
          <p:nvPr/>
        </p:nvPicPr>
        <p:blipFill>
          <a:blip r:embed="rId6">
            <a:extLst/>
          </a:blip>
          <a:srcRect t="13612" b="13612"/>
          <a:stretch>
            <a:fillRect/>
          </a:stretch>
        </p:blipFill>
        <p:spPr>
          <a:xfrm>
            <a:off x="645694" y="3896823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 Shot 2015-11-13 at 10.43.41 AM.png"/>
          <p:cNvPicPr>
            <a:picLocks noChangeAspect="1"/>
          </p:cNvPicPr>
          <p:nvPr/>
        </p:nvPicPr>
        <p:blipFill>
          <a:blip r:embed="rId7">
            <a:extLst/>
          </a:blip>
          <a:srcRect t="9046" b="9046"/>
          <a:stretch>
            <a:fillRect/>
          </a:stretch>
        </p:blipFill>
        <p:spPr>
          <a:xfrm>
            <a:off x="645694" y="4474633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 Shot 2015-11-13 at 10.44.16 AM.png"/>
          <p:cNvPicPr>
            <a:picLocks noChangeAspect="1"/>
          </p:cNvPicPr>
          <p:nvPr/>
        </p:nvPicPr>
        <p:blipFill>
          <a:blip r:embed="rId8">
            <a:extLst/>
          </a:blip>
          <a:srcRect t="18646" b="18646"/>
          <a:stretch>
            <a:fillRect/>
          </a:stretch>
        </p:blipFill>
        <p:spPr>
          <a:xfrm>
            <a:off x="645694" y="4982633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creen Shot 2015-11-13 at 10.45.15 AM.png"/>
          <p:cNvPicPr>
            <a:picLocks noChangeAspect="1"/>
          </p:cNvPicPr>
          <p:nvPr/>
        </p:nvPicPr>
        <p:blipFill>
          <a:blip r:embed="rId9">
            <a:extLst/>
          </a:blip>
          <a:srcRect l="1928" r="1928"/>
          <a:stretch>
            <a:fillRect/>
          </a:stretch>
        </p:blipFill>
        <p:spPr>
          <a:xfrm>
            <a:off x="645694" y="5490633"/>
            <a:ext cx="969212" cy="46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creen Shot 2015-11-13 at 10.45.57 AM.png"/>
          <p:cNvPicPr>
            <a:picLocks noChangeAspect="1"/>
          </p:cNvPicPr>
          <p:nvPr/>
        </p:nvPicPr>
        <p:blipFill>
          <a:blip r:embed="rId10">
            <a:extLst/>
          </a:blip>
          <a:srcRect t="16298" b="16298"/>
          <a:stretch>
            <a:fillRect/>
          </a:stretch>
        </p:blipFill>
        <p:spPr>
          <a:xfrm>
            <a:off x="645694" y="6060231"/>
            <a:ext cx="969212" cy="465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J’augmente mon vocabulaire</a:t>
            </a:r>
          </a:p>
        </p:txBody>
      </p:sp>
      <p:pic>
        <p:nvPicPr>
          <p:cNvPr id="783" name="image5.jpg" descr="EMCL_PP.jpg"/>
          <p:cNvPicPr>
            <a:picLocks noChangeAspect="1"/>
          </p:cNvPicPr>
          <p:nvPr/>
        </p:nvPicPr>
        <p:blipFill>
          <a:blip r:embed="rId8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380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8292" y="1048436"/>
            <a:ext cx="3666616" cy="4761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381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478592" y="1048436"/>
            <a:ext cx="3666616" cy="476112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516"/>
          <p:cNvSpPr/>
          <p:nvPr/>
        </p:nvSpPr>
        <p:spPr>
          <a:xfrm>
            <a:off x="808292" y="6274956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  <p:pic>
        <p:nvPicPr>
          <p:cNvPr id="5" name="L3U7A_p380_VocabActif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84637" y="1426063"/>
            <a:ext cx="487363" cy="487363"/>
          </a:xfrm>
          <a:prstGeom prst="rect">
            <a:avLst/>
          </a:prstGeom>
        </p:spPr>
      </p:pic>
      <p:pic>
        <p:nvPicPr>
          <p:cNvPr id="6" name="L3U7A_p380_PLConversation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97918" y="3480960"/>
            <a:ext cx="487363" cy="487363"/>
          </a:xfrm>
          <a:prstGeom prst="rect">
            <a:avLst/>
          </a:prstGeom>
        </p:spPr>
      </p:pic>
      <p:pic>
        <p:nvPicPr>
          <p:cNvPr id="8" name="L3U7A_p380_VoulaisDire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31226" y="4415448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3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88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88" name="Shape 788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J’augmente mon vocabulaire</a:t>
            </a:r>
          </a:p>
        </p:txBody>
      </p:sp>
      <p:pic>
        <p:nvPicPr>
          <p:cNvPr id="789" name="image5.jpg" descr="EMCL_PP.jpg"/>
          <p:cNvPicPr>
            <a:picLocks noChangeAspect="1"/>
          </p:cNvPicPr>
          <p:nvPr/>
        </p:nvPicPr>
        <p:blipFill>
          <a:blip r:embed="rId2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T2_TEB3_ATE_FM.pdf"/>
          <p:cNvPicPr>
            <a:picLocks noChangeAspect="1"/>
          </p:cNvPicPr>
          <p:nvPr/>
        </p:nvPicPr>
        <p:blipFill rotWithShape="1">
          <a:blip r:embed="rId3">
            <a:extLst/>
          </a:blip>
          <a:srcRect b="51499"/>
          <a:stretch/>
        </p:blipFill>
        <p:spPr>
          <a:xfrm>
            <a:off x="457200" y="945085"/>
            <a:ext cx="7926079" cy="440063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516"/>
          <p:cNvSpPr/>
          <p:nvPr/>
        </p:nvSpPr>
        <p:spPr>
          <a:xfrm>
            <a:off x="808292" y="6274956"/>
            <a:ext cx="165686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mtClean="0"/>
              <a:t>Worksheet 16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5652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88" name="Shape 788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J’augmente mon vocabulaire</a:t>
            </a:r>
          </a:p>
        </p:txBody>
      </p:sp>
      <p:pic>
        <p:nvPicPr>
          <p:cNvPr id="789" name="image5.jpg" descr="EMCL_PP.jpg"/>
          <p:cNvPicPr>
            <a:picLocks noChangeAspect="1"/>
          </p:cNvPicPr>
          <p:nvPr/>
        </p:nvPicPr>
        <p:blipFill>
          <a:blip r:embed="rId2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T2_TEB3_ATE_FM.pdf"/>
          <p:cNvPicPr>
            <a:picLocks noChangeAspect="1"/>
          </p:cNvPicPr>
          <p:nvPr/>
        </p:nvPicPr>
        <p:blipFill rotWithShape="1">
          <a:blip r:embed="rId3">
            <a:extLst/>
          </a:blip>
          <a:srcRect t="48380" b="9900"/>
          <a:stretch/>
        </p:blipFill>
        <p:spPr>
          <a:xfrm>
            <a:off x="185293" y="1219200"/>
            <a:ext cx="8296995" cy="39624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516"/>
          <p:cNvSpPr/>
          <p:nvPr/>
        </p:nvSpPr>
        <p:spPr>
          <a:xfrm>
            <a:off x="808292" y="6274956"/>
            <a:ext cx="165686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mtClean="0"/>
              <a:t>Worksheet 16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Shape 793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L’histoire de l’art: une biographie</a:t>
            </a:r>
          </a:p>
        </p:txBody>
      </p:sp>
      <p:sp>
        <p:nvSpPr>
          <p:cNvPr id="795" name="Shape 795"/>
          <p:cNvSpPr/>
          <p:nvPr/>
        </p:nvSpPr>
        <p:spPr>
          <a:xfrm>
            <a:off x="381000" y="1038859"/>
            <a:ext cx="8382000" cy="506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Presentational Speaking</a:t>
            </a:r>
          </a:p>
          <a:p>
            <a:pPr>
              <a:defRPr sz="1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graphicFrame>
        <p:nvGraphicFramePr>
          <p:cNvPr id="796" name="Table 796"/>
          <p:cNvGraphicFramePr/>
          <p:nvPr>
            <p:extLst>
              <p:ext uri="{D42A27DB-BD31-4B8C-83A1-F6EECF244321}">
                <p14:modId xmlns:p14="http://schemas.microsoft.com/office/powerpoint/2010/main" val="1018511500"/>
              </p:ext>
            </p:extLst>
          </p:nvPr>
        </p:nvGraphicFramePr>
        <p:xfrm>
          <a:off x="457200" y="1764453"/>
          <a:ext cx="8178800" cy="386215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089400"/>
                <a:gridCol w="4089400"/>
              </a:tblGrid>
              <a:tr h="475536">
                <a:tc gridSpan="2">
                  <a:txBody>
                    <a:bodyPr/>
                    <a:lstStyle/>
                    <a:p>
                      <a:pPr algn="l">
                        <a:defRPr sz="2000" b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  <a:r>
                        <a:rPr b="1"/>
                        <a:t>Nom de l’artiste:</a:t>
                      </a:r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4436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Dates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64436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Formation (voyages?)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64436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Mouvement(s)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64436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Sujets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64436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Un tableau typique de son style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  <a:tr h="564436"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  <a:r>
                        <a:rPr/>
                        <a:t>A </a:t>
                      </a:r>
                      <a:r>
                        <a:rPr smtClean="0"/>
                        <a:t>influenc</a:t>
                      </a:r>
                      <a:r>
                        <a:rPr lang="en-US" smtClean="0"/>
                        <a:t>é</a:t>
                      </a:r>
                      <a:r>
                        <a:rPr smtClean="0"/>
                        <a:t>…</a:t>
                      </a:r>
                      <a:endParaRPr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797" name="Shape 797"/>
          <p:cNvSpPr/>
          <p:nvPr/>
        </p:nvSpPr>
        <p:spPr>
          <a:xfrm>
            <a:off x="422317" y="5883685"/>
            <a:ext cx="5276812" cy="54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200" b="1"/>
              <a:t>Tip:</a:t>
            </a:r>
            <a:r>
              <a:rPr sz="1200"/>
              <a:t> With a larger class, have 2 students present Picasso, Monet, Renoir, Manet</a:t>
            </a:r>
            <a:r>
              <a:t>.</a:t>
            </a:r>
          </a:p>
        </p:txBody>
      </p:sp>
      <p:pic>
        <p:nvPicPr>
          <p:cNvPr id="798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516"/>
          <p:cNvSpPr/>
          <p:nvPr/>
        </p:nvSpPr>
        <p:spPr>
          <a:xfrm>
            <a:off x="1403861" y="6425678"/>
            <a:ext cx="165686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mtClean="0"/>
              <a:t>Worksheet 17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01" name="image5.jpg" descr="EMCL_PP.jpg"/>
          <p:cNvPicPr>
            <a:picLocks noChangeAspect="1"/>
          </p:cNvPicPr>
          <p:nvPr/>
        </p:nvPicPr>
        <p:blipFill>
          <a:blip r:embed="rId2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384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164" y="1017561"/>
            <a:ext cx="3714172" cy="4822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38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86564" y="1017561"/>
            <a:ext cx="3714172" cy="482287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516"/>
          <p:cNvSpPr/>
          <p:nvPr/>
        </p:nvSpPr>
        <p:spPr>
          <a:xfrm>
            <a:off x="978388" y="6256401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806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Shape 807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Interpretive Communication</a:t>
            </a:r>
          </a:p>
        </p:txBody>
      </p:sp>
      <p:pic>
        <p:nvPicPr>
          <p:cNvPr id="808" name="389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45482" y="947739"/>
            <a:ext cx="3903511" cy="506873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516"/>
          <p:cNvSpPr/>
          <p:nvPr/>
        </p:nvSpPr>
        <p:spPr>
          <a:xfrm>
            <a:off x="978388" y="6256401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  <p:pic>
        <p:nvPicPr>
          <p:cNvPr id="2" name="L3U7A_p389_LAfrique_de_loues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4694" y="1332279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palet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Shape 811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Critical Thinking Questions</a:t>
            </a:r>
          </a:p>
        </p:txBody>
      </p:sp>
      <p:sp>
        <p:nvSpPr>
          <p:cNvPr id="813" name="Shape 813"/>
          <p:cNvSpPr/>
          <p:nvPr/>
        </p:nvSpPr>
        <p:spPr>
          <a:xfrm>
            <a:off x="381000" y="1038859"/>
            <a:ext cx="8382000" cy="1989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B0F0"/>
                </a:solidFill>
              </a:rPr>
              <a:t>Describe this artist’s use of color (or any other element</a:t>
            </a:r>
            <a:r>
              <a:rPr sz="2400" dirty="0" smtClean="0">
                <a:solidFill>
                  <a:srgbClr val="00B0F0"/>
                </a:solidFill>
              </a:rPr>
              <a:t>).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solidFill>
                <a:srgbClr val="00B0F0"/>
              </a:solidFill>
            </a:endParaRP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B0F0"/>
                </a:solidFill>
              </a:rPr>
              <a:t>Attribute the painting to a French art movement. Give details of the painting that reveal </a:t>
            </a:r>
            <a:r>
              <a:rPr sz="2400" dirty="0" smtClean="0">
                <a:solidFill>
                  <a:srgbClr val="00B0F0"/>
                </a:solidFill>
              </a:rPr>
              <a:t>c</a:t>
            </a:r>
            <a:r>
              <a:rPr lang="en-US" sz="2400" dirty="0" smtClean="0">
                <a:solidFill>
                  <a:srgbClr val="00B0F0"/>
                </a:solidFill>
              </a:rPr>
              <a:t>h</a:t>
            </a:r>
            <a:r>
              <a:rPr sz="2400" dirty="0" smtClean="0">
                <a:solidFill>
                  <a:srgbClr val="00B0F0"/>
                </a:solidFill>
              </a:rPr>
              <a:t>aracteristics </a:t>
            </a:r>
            <a:r>
              <a:rPr sz="2400" dirty="0">
                <a:solidFill>
                  <a:srgbClr val="00B0F0"/>
                </a:solidFill>
              </a:rPr>
              <a:t>of that movement</a:t>
            </a:r>
            <a:r>
              <a:rPr sz="2400" dirty="0" smtClean="0">
                <a:solidFill>
                  <a:srgbClr val="00B0F0"/>
                </a:solidFill>
              </a:rPr>
              <a:t>.</a:t>
            </a:r>
            <a:endParaRPr lang="en-US" sz="2400" dirty="0" smtClean="0">
              <a:solidFill>
                <a:srgbClr val="00B0F0"/>
              </a:solidFill>
            </a:endParaRP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>
              <a:solidFill>
                <a:srgbClr val="00B0F0"/>
              </a:solidFill>
            </a:endParaRPr>
          </a:p>
          <a:p>
            <a:pPr marL="3810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dirty="0">
                <a:solidFill>
                  <a:srgbClr val="00B0F0"/>
                </a:solidFill>
              </a:rPr>
              <a:t>These two works are from two different art movements, Realism and Impressionism. Explain which came first and why, being sure to include the techniques used</a:t>
            </a:r>
            <a:r>
              <a:rPr sz="2400" dirty="0"/>
              <a:t>.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Tip:</a:t>
            </a:r>
            <a:r>
              <a:rPr dirty="0"/>
              <a:t> Good ideas available at College Board’s Art History exams.</a:t>
            </a:r>
          </a:p>
        </p:txBody>
      </p:sp>
      <p:pic>
        <p:nvPicPr>
          <p:cNvPr id="814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Shape 817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More class art projects</a:t>
            </a:r>
          </a:p>
        </p:txBody>
      </p:sp>
      <p:sp>
        <p:nvSpPr>
          <p:cNvPr id="819" name="Shape 819"/>
          <p:cNvSpPr/>
          <p:nvPr/>
        </p:nvSpPr>
        <p:spPr>
          <a:xfrm>
            <a:off x="381000" y="1038859"/>
            <a:ext cx="8382000" cy="318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b="1" dirty="0"/>
              <a:t>Play-Doh:</a:t>
            </a:r>
            <a:r>
              <a:rPr sz="2000" dirty="0"/>
              <a:t> Eleanor </a:t>
            </a:r>
            <a:r>
              <a:rPr sz="2000" dirty="0" err="1"/>
              <a:t>Mcnair</a:t>
            </a:r>
            <a:r>
              <a:rPr sz="2000" dirty="0"/>
              <a:t> in London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85750" indent="-285750">
              <a:buFont typeface="Arial" panose="020B0604020202020204" pitchFamily="34" charset="0"/>
              <a:buChar char="•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b="1" i="1" dirty="0" err="1"/>
              <a:t>Moi</a:t>
            </a:r>
            <a:r>
              <a:rPr sz="2000" b="1" i="1" dirty="0"/>
              <a:t> et le village</a:t>
            </a:r>
            <a:r>
              <a:rPr sz="2000" b="1" dirty="0"/>
              <a:t> </a:t>
            </a:r>
            <a:r>
              <a:rPr sz="2000" b="1"/>
              <a:t>de </a:t>
            </a:r>
            <a:r>
              <a:rPr sz="2000" b="1" smtClean="0"/>
              <a:t>C</a:t>
            </a:r>
            <a:r>
              <a:rPr lang="en-US" sz="2000" b="1" smtClean="0"/>
              <a:t>h</a:t>
            </a:r>
            <a:r>
              <a:rPr sz="2000" b="1" smtClean="0"/>
              <a:t>agall</a:t>
            </a:r>
            <a:r>
              <a:rPr sz="2000" b="1" dirty="0"/>
              <a:t>:</a:t>
            </a:r>
            <a:r>
              <a:rPr sz="2000" dirty="0"/>
              <a:t> students divide a paper in quadrants and draw or paint the influences on their lives from their home locale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85750" indent="-285750">
              <a:buFont typeface="Arial" panose="020B0604020202020204" pitchFamily="34" charset="0"/>
              <a:buChar char="•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Go to a school art show and write a narrative of the event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85750" indent="-285750">
              <a:buFont typeface="Arial" panose="020B0604020202020204" pitchFamily="34" charset="0"/>
              <a:buChar char="•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Go to a local museum and talk about different brush strokes and materials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85750" indent="-285750">
              <a:buFont typeface="Arial" panose="020B0604020202020204" pitchFamily="34" charset="0"/>
              <a:buChar char="•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Work with an art teacher in your school on a joint project, for ex: French vs. American art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85750" indent="-285750">
              <a:buFont typeface="Arial" panose="020B0604020202020204" pitchFamily="34" charset="0"/>
              <a:buChar char="•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Combine a soundtrack to a series of images of provinces</a:t>
            </a:r>
          </a:p>
        </p:txBody>
      </p:sp>
      <p:pic>
        <p:nvPicPr>
          <p:cNvPr id="820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89000"/>
            <a:ext cx="7518401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Shape 843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r>
              <a:rPr lang="en-US" sz="2400" dirty="0" smtClean="0">
                <a:solidFill>
                  <a:schemeClr val="bg1"/>
                </a:solidFill>
              </a:rPr>
              <a:t>Artists for your Thematic Lessons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380999" y="1026159"/>
            <a:ext cx="8382001" cy="4805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Artists for other themes in your textbook: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LA FAMILLE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Cassatt, Mary: </a:t>
            </a:r>
            <a:r>
              <a:rPr i="1"/>
              <a:t>The Boating Party</a:t>
            </a:r>
            <a:r>
              <a:t>, 1893-94 &lt;find Fre title&gt;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Degas, Edgar: </a:t>
            </a:r>
            <a:r>
              <a:rPr i="1"/>
              <a:t>La famille Bellelli</a:t>
            </a:r>
            <a:r>
              <a:t>, c. 1860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Matisse, Henri: </a:t>
            </a:r>
            <a:r>
              <a:rPr i="1"/>
              <a:t>Famille du peintre</a:t>
            </a:r>
            <a:r>
              <a:t>, 1911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Monet, Claude: </a:t>
            </a:r>
            <a:r>
              <a:rPr i="1"/>
              <a:t>Le petit déjeuner</a:t>
            </a:r>
            <a:r>
              <a:t>, 1868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Morisot, Berthe: </a:t>
            </a:r>
            <a:r>
              <a:rPr i="1"/>
              <a:t>Eugène Manet et sa fille à Bougival</a:t>
            </a:r>
            <a:r>
              <a:t>, 1881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Picasso, Pablo: </a:t>
            </a:r>
            <a:r>
              <a:rPr i="1"/>
              <a:t>The Acrobat Family</a:t>
            </a:r>
            <a:r>
              <a:t>, 1905 &lt;find Fre title&gt;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Renoir, Auguste: </a:t>
            </a:r>
            <a:r>
              <a:rPr i="1"/>
              <a:t>Mme Charpentier et ses enfants</a:t>
            </a:r>
            <a:r>
              <a:t>, 1878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Vigée Le Brun, Louise Elisabeth</a:t>
            </a:r>
            <a:r>
              <a:rPr i="1"/>
              <a:t>: Vigée Le Brun et sa fille</a:t>
            </a:r>
            <a:r>
              <a:t>, 1789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SPORTS: Victor Spahn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SALLE DE CLASSE: photos by Robert Doisneau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CLOTHING: show clothing from 1700’s to today</a:t>
            </a:r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WEATHER: connect to Paris</a:t>
            </a:r>
          </a:p>
        </p:txBody>
      </p:sp>
      <p:pic>
        <p:nvPicPr>
          <p:cNvPr id="845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r>
              <a:rPr lang="en-US" dirty="0"/>
              <a:t> </a:t>
            </a:r>
            <a:r>
              <a:rPr lang="en-US" dirty="0" smtClean="0"/>
              <a:t>                                             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Consider Combining Art and Lit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848" name="Shape 848"/>
          <p:cNvSpPr/>
          <p:nvPr/>
        </p:nvSpPr>
        <p:spPr>
          <a:xfrm>
            <a:off x="381000" y="1032509"/>
            <a:ext cx="3876452" cy="3559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b="1" dirty="0"/>
              <a:t>A</a:t>
            </a:r>
            <a:r>
              <a:rPr b="1" dirty="0" smtClean="0"/>
              <a:t>rt </a:t>
            </a:r>
            <a:r>
              <a:rPr b="1" dirty="0"/>
              <a:t>with literary selections: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Teacher chooses art and students explain connection to the literary selection</a:t>
            </a:r>
          </a:p>
          <a:p>
            <a:pPr marL="457200" indent="-228600">
              <a:buSzPct val="100000"/>
              <a:buFont typeface="Symbol"/>
              <a:buChar char="•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choose an art piece to go with a literary selection (to show the meaning the lit work has for them, to explain why it goes with the lit selection, etc.)</a:t>
            </a:r>
          </a:p>
        </p:txBody>
      </p:sp>
      <p:pic>
        <p:nvPicPr>
          <p:cNvPr id="849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386_U7_TEB1P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70845" y="1106353"/>
            <a:ext cx="3577410" cy="46452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516"/>
          <p:cNvSpPr/>
          <p:nvPr/>
        </p:nvSpPr>
        <p:spPr>
          <a:xfrm>
            <a:off x="978388" y="6256401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  <p:pic>
        <p:nvPicPr>
          <p:cNvPr id="2" name="U7C_p386_Ecoutez_lectur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72187" y="1238494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let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895350"/>
            <a:ext cx="7518400" cy="549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30466"/>
            <a:ext cx="3179862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The Goals for Sample Art Lessons for Level 1</a:t>
            </a:r>
          </a:p>
        </p:txBody>
      </p:sp>
      <p:sp>
        <p:nvSpPr>
          <p:cNvPr id="217" name="Shape 217"/>
          <p:cNvSpPr/>
          <p:nvPr/>
        </p:nvSpPr>
        <p:spPr>
          <a:xfrm>
            <a:off x="254000" y="990600"/>
            <a:ext cx="8229600" cy="673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500"/>
              </a:spcBef>
              <a:defRPr sz="2600" b="1">
                <a:solidFill>
                  <a:srgbClr val="B51F2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Interpretive Communication</a:t>
            </a:r>
          </a:p>
        </p:txBody>
      </p:sp>
      <p:sp>
        <p:nvSpPr>
          <p:cNvPr id="218" name="Shape 218"/>
          <p:cNvSpPr/>
          <p:nvPr/>
        </p:nvSpPr>
        <p:spPr>
          <a:xfrm>
            <a:off x="-233760" y="-23003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457200" y="-195262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Lesson: </a:t>
            </a:r>
            <a:r>
              <a:rPr dirty="0" smtClean="0"/>
              <a:t>Comment </a:t>
            </a:r>
            <a:r>
              <a:rPr dirty="0" err="1"/>
              <a:t>devenir</a:t>
            </a:r>
            <a:r>
              <a:rPr dirty="0"/>
              <a:t> un bon artiste?</a:t>
            </a:r>
          </a:p>
        </p:txBody>
      </p:sp>
      <p:sp>
        <p:nvSpPr>
          <p:cNvPr id="220" name="Shape 220"/>
          <p:cNvSpPr/>
          <p:nvPr/>
        </p:nvSpPr>
        <p:spPr>
          <a:xfrm>
            <a:off x="226486" y="6071645"/>
            <a:ext cx="3766384" cy="541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Jeune copiste au Louvre</a:t>
            </a:r>
            <a:r>
              <a:t>, Pascal Dagnan-Bouveret, c. 1891.</a:t>
            </a:r>
          </a:p>
        </p:txBody>
      </p:sp>
      <p:sp>
        <p:nvSpPr>
          <p:cNvPr id="221" name="Shape 221"/>
          <p:cNvSpPr/>
          <p:nvPr/>
        </p:nvSpPr>
        <p:spPr>
          <a:xfrm>
            <a:off x="4492129" y="2024699"/>
            <a:ext cx="3715667" cy="2923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C’est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</a:t>
            </a:r>
            <a:r>
              <a:rPr dirty="0" err="1"/>
              <a:t>grande</a:t>
            </a:r>
            <a:r>
              <a:rPr dirty="0"/>
              <a:t> tradition: les </a:t>
            </a:r>
            <a:r>
              <a:rPr dirty="0" err="1"/>
              <a:t>jeunes</a:t>
            </a:r>
            <a:r>
              <a:rPr dirty="0"/>
              <a:t> artistes </a:t>
            </a:r>
            <a:r>
              <a:rPr dirty="0" err="1"/>
              <a:t>copient</a:t>
            </a:r>
            <a:r>
              <a:rPr dirty="0"/>
              <a:t> les tableaux des grands maîtres </a:t>
            </a:r>
            <a:r>
              <a:rPr dirty="0" err="1"/>
              <a:t>qu’ils</a:t>
            </a:r>
            <a:r>
              <a:rPr dirty="0"/>
              <a:t> </a:t>
            </a:r>
            <a:r>
              <a:rPr dirty="0" err="1"/>
              <a:t>admirent</a:t>
            </a:r>
            <a:r>
              <a:rPr dirty="0"/>
              <a:t> beaucoup</a:t>
            </a:r>
          </a:p>
          <a:p>
            <a:pPr>
              <a:defRPr sz="17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comme</a:t>
            </a:r>
            <a:r>
              <a:rPr dirty="0"/>
              <a:t> Léonard da Vinci et Rembrandt. </a:t>
            </a:r>
            <a:r>
              <a:rPr dirty="0" err="1"/>
              <a:t>Ils</a:t>
            </a:r>
            <a:r>
              <a:rPr dirty="0"/>
              <a:t> </a:t>
            </a:r>
            <a:r>
              <a:rPr dirty="0" err="1"/>
              <a:t>vont</a:t>
            </a:r>
            <a:r>
              <a:rPr dirty="0"/>
              <a:t> aux </a:t>
            </a:r>
            <a:r>
              <a:rPr dirty="0" err="1"/>
              <a:t>musées</a:t>
            </a:r>
            <a:r>
              <a:rPr dirty="0"/>
              <a:t> </a:t>
            </a:r>
            <a:r>
              <a:rPr dirty="0" err="1"/>
              <a:t>comme</a:t>
            </a:r>
            <a:r>
              <a:rPr dirty="0"/>
              <a:t> le Louvre </a:t>
            </a:r>
            <a:r>
              <a:rPr dirty="0" err="1"/>
              <a:t>en</a:t>
            </a:r>
            <a:r>
              <a:rPr dirty="0"/>
              <a:t> France et </a:t>
            </a:r>
            <a:r>
              <a:rPr dirty="0" err="1"/>
              <a:t>l’Uffizzi</a:t>
            </a:r>
            <a:r>
              <a:rPr dirty="0"/>
              <a:t> à Florence,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Italie</a:t>
            </a:r>
            <a:r>
              <a:rPr dirty="0"/>
              <a:t>. </a:t>
            </a:r>
            <a:r>
              <a:rPr dirty="0" err="1"/>
              <a:t>Ils</a:t>
            </a:r>
            <a:r>
              <a:rPr dirty="0"/>
              <a:t> </a:t>
            </a:r>
            <a:r>
              <a:rPr dirty="0" err="1"/>
              <a:t>passent</a:t>
            </a:r>
            <a:r>
              <a:rPr dirty="0"/>
              <a:t> des </a:t>
            </a:r>
            <a:r>
              <a:rPr dirty="0" err="1"/>
              <a:t>jours</a:t>
            </a:r>
            <a:r>
              <a:rPr dirty="0"/>
              <a:t>, des </a:t>
            </a:r>
            <a:r>
              <a:rPr dirty="0" err="1"/>
              <a:t>mois</a:t>
            </a:r>
            <a:r>
              <a:rPr dirty="0"/>
              <a:t>, </a:t>
            </a:r>
            <a:r>
              <a:rPr dirty="0" err="1"/>
              <a:t>même</a:t>
            </a:r>
            <a:r>
              <a:rPr dirty="0"/>
              <a:t> des </a:t>
            </a:r>
            <a:r>
              <a:rPr dirty="0" err="1"/>
              <a:t>années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imitant</a:t>
            </a:r>
            <a:r>
              <a:rPr dirty="0"/>
              <a:t> les </a:t>
            </a:r>
            <a:r>
              <a:rPr dirty="0" smtClean="0"/>
              <a:t>tableaux </a:t>
            </a:r>
            <a:r>
              <a:rPr dirty="0"/>
              <a:t>des grands </a:t>
            </a:r>
            <a:r>
              <a:rPr dirty="0" smtClean="0"/>
              <a:t>maîtres</a:t>
            </a:r>
            <a:r>
              <a:rPr lang="en-US" dirty="0" smtClean="0"/>
              <a:t>--</a:t>
            </a:r>
            <a:r>
              <a:rPr dirty="0" err="1" smtClean="0"/>
              <a:t>leur</a:t>
            </a:r>
            <a:r>
              <a:rPr dirty="0" smtClean="0"/>
              <a:t> </a:t>
            </a:r>
            <a:r>
              <a:rPr dirty="0"/>
              <a:t>style, </a:t>
            </a:r>
            <a:r>
              <a:rPr dirty="0" err="1"/>
              <a:t>leur</a:t>
            </a:r>
            <a:r>
              <a:rPr dirty="0"/>
              <a:t> composition et </a:t>
            </a:r>
            <a:r>
              <a:rPr dirty="0" err="1"/>
              <a:t>leur</a:t>
            </a:r>
            <a:r>
              <a:rPr dirty="0"/>
              <a:t> coloration. </a:t>
            </a:r>
          </a:p>
        </p:txBody>
      </p:sp>
      <p:sp>
        <p:nvSpPr>
          <p:cNvPr id="222" name="Shape 222"/>
          <p:cNvSpPr/>
          <p:nvPr/>
        </p:nvSpPr>
        <p:spPr>
          <a:xfrm>
            <a:off x="7217242" y="5525545"/>
            <a:ext cx="154304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Worksheet </a:t>
            </a:r>
            <a:r>
              <a:rPr lang="en-US" smtClean="0"/>
              <a:t>3</a:t>
            </a:r>
            <a:endParaRPr/>
          </a:p>
        </p:txBody>
      </p:sp>
      <p:pic>
        <p:nvPicPr>
          <p:cNvPr id="223" name="Screen Shot 2015-11-16 at 5.28.2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5416" y="1643699"/>
            <a:ext cx="3688525" cy="4448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Shape 853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Immersion Lessons in Literature</a:t>
            </a:r>
          </a:p>
        </p:txBody>
      </p:sp>
      <p:sp>
        <p:nvSpPr>
          <p:cNvPr id="855" name="Shape 855"/>
          <p:cNvSpPr/>
          <p:nvPr/>
        </p:nvSpPr>
        <p:spPr>
          <a:xfrm>
            <a:off x="381000" y="930909"/>
            <a:ext cx="8636001" cy="181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2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Selecting readings for the student-centered classroom 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 dirty="0"/>
          </a:p>
          <a:p>
            <a:pPr>
              <a:lnSpc>
                <a:spcPct val="150000"/>
              </a:lnSpc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How I will proceed:</a:t>
            </a:r>
          </a:p>
          <a:p>
            <a:pPr marL="406400" indent="-254000"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Frontloading strategies</a:t>
            </a:r>
          </a:p>
          <a:p>
            <a:pPr marL="406400" indent="-254000"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During reading strategies</a:t>
            </a:r>
          </a:p>
          <a:p>
            <a:pPr marL="406400" indent="-254000"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Examples of selections for Levels 2-3 and activities to do with </a:t>
            </a:r>
            <a:r>
              <a:rPr dirty="0" smtClean="0"/>
              <a:t>them</a:t>
            </a:r>
            <a:r>
              <a:rPr lang="en-US" dirty="0" smtClean="0"/>
              <a:t> (Post-reading)</a:t>
            </a:r>
            <a:endParaRPr dirty="0"/>
          </a:p>
        </p:txBody>
      </p:sp>
      <p:pic>
        <p:nvPicPr>
          <p:cNvPr id="856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Screen Shot 2015-11-17 at 9.45.10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770681" y="2871808"/>
            <a:ext cx="5602638" cy="3008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Shape 860"/>
          <p:cNvSpPr/>
          <p:nvPr/>
        </p:nvSpPr>
        <p:spPr>
          <a:xfrm>
            <a:off x="381000" y="1413509"/>
            <a:ext cx="8382000" cy="376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482600" indent="-254000"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Pre-reading questions</a:t>
            </a:r>
            <a:r>
              <a:rPr sz="2200" dirty="0"/>
              <a:t>: connect to students’ prior knowledge and/or experience</a:t>
            </a:r>
          </a:p>
          <a:p>
            <a:pPr marL="482600" indent="-254000"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Work with students to come up with an </a:t>
            </a:r>
            <a:r>
              <a:rPr sz="2200" b="1" dirty="0"/>
              <a:t>inquiry question, </a:t>
            </a:r>
            <a:r>
              <a:rPr sz="2200" dirty="0"/>
              <a:t>or</a:t>
            </a:r>
            <a:r>
              <a:rPr sz="2200" b="1" dirty="0"/>
              <a:t> essential question </a:t>
            </a:r>
            <a:r>
              <a:rPr sz="2200" dirty="0"/>
              <a:t>to explore</a:t>
            </a:r>
            <a:br>
              <a:rPr sz="2200" dirty="0"/>
            </a:br>
            <a:endParaRPr lang="en-US" sz="2200" dirty="0"/>
          </a:p>
          <a:p>
            <a:pPr marL="228600">
              <a:buSzPct val="100000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b="1" i="1" dirty="0"/>
              <a:t> </a:t>
            </a:r>
            <a:r>
              <a:rPr lang="en-US" sz="2200" b="1" i="1" dirty="0" smtClean="0"/>
              <a:t>  </a:t>
            </a:r>
            <a:r>
              <a:rPr sz="2200" b="1" i="1" dirty="0" smtClean="0"/>
              <a:t>Les </a:t>
            </a:r>
            <a:r>
              <a:rPr sz="2200" b="1" i="1" dirty="0" err="1"/>
              <a:t>Misérables</a:t>
            </a:r>
            <a:r>
              <a:rPr sz="2200" b="1" i="1" dirty="0"/>
              <a:t>:</a:t>
            </a:r>
            <a:r>
              <a:rPr sz="2200" b="1" dirty="0"/>
              <a:t> </a:t>
            </a:r>
            <a:r>
              <a:rPr sz="2200" i="1" dirty="0" smtClean="0"/>
              <a:t>“</a:t>
            </a:r>
            <a:r>
              <a:rPr lang="en-US" sz="2200" i="1" dirty="0" smtClean="0"/>
              <a:t>How c</a:t>
            </a:r>
            <a:r>
              <a:rPr sz="2200" i="1" dirty="0" smtClean="0"/>
              <a:t>an </a:t>
            </a:r>
            <a:r>
              <a:rPr sz="2200" i="1" dirty="0"/>
              <a:t>an act of kindness really change a </a:t>
            </a:r>
            <a:r>
              <a:rPr lang="en-US" sz="2200" i="1" dirty="0" smtClean="0"/>
              <a:t>	   	</a:t>
            </a:r>
            <a:r>
              <a:rPr sz="2200" i="1" dirty="0" smtClean="0"/>
              <a:t>person’s </a:t>
            </a:r>
            <a:r>
              <a:rPr sz="2200" i="1" dirty="0"/>
              <a:t>life?”</a:t>
            </a:r>
          </a:p>
          <a:p>
            <a:pPr marL="914400" indent="2286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i="1" dirty="0"/>
          </a:p>
          <a:p>
            <a:pPr marL="482600" indent="-254000">
              <a:buSzPct val="100000"/>
              <a:buAutoNum type="arabicPeriod" startAt="3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Provide the background knowledge</a:t>
            </a:r>
            <a:r>
              <a:rPr sz="2200" dirty="0"/>
              <a:t> students need to be able to engage in the reading</a:t>
            </a:r>
          </a:p>
          <a:p>
            <a:pPr marL="9144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 marL="9144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i="1" dirty="0"/>
              <a:t>“Jean </a:t>
            </a:r>
            <a:r>
              <a:rPr sz="2200" i="1" dirty="0" err="1"/>
              <a:t>Valjean</a:t>
            </a:r>
            <a:r>
              <a:rPr sz="2200" i="1" dirty="0"/>
              <a:t> served 18 years of hard labor for stealing a loaf of bread to feed his hungry family”</a:t>
            </a:r>
          </a:p>
          <a:p>
            <a:pPr marL="9144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i="1"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600" b="1" dirty="0"/>
              <a:t>Tip:</a:t>
            </a:r>
            <a:r>
              <a:rPr sz="1600" dirty="0"/>
              <a:t> Show </a:t>
            </a:r>
            <a:r>
              <a:rPr sz="1600" dirty="0" smtClean="0"/>
              <a:t>th</a:t>
            </a:r>
            <a:r>
              <a:rPr lang="en-US" sz="1600" dirty="0" smtClean="0"/>
              <a:t>e</a:t>
            </a:r>
            <a:r>
              <a:rPr sz="1600" dirty="0" smtClean="0"/>
              <a:t> </a:t>
            </a:r>
            <a:r>
              <a:rPr sz="1600"/>
              <a:t>movie </a:t>
            </a:r>
            <a:r>
              <a:rPr lang="en-US" sz="1600" smtClean="0"/>
              <a:t>scene at the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 smtClean="0"/>
              <a:t> bishop’s house</a:t>
            </a:r>
            <a:endParaRPr sz="1600" dirty="0"/>
          </a:p>
        </p:txBody>
      </p:sp>
      <p:pic>
        <p:nvPicPr>
          <p:cNvPr id="861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Shape 862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Frontloading Strategies: Preparing students </a:t>
            </a:r>
            <a:br/>
            <a:r>
              <a:t>for the reading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Shape 866"/>
          <p:cNvSpPr/>
          <p:nvPr/>
        </p:nvSpPr>
        <p:spPr>
          <a:xfrm>
            <a:off x="381000" y="1413509"/>
            <a:ext cx="8382000" cy="376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482600" indent="-254000">
              <a:buSzPct val="100000"/>
              <a:buAutoNum type="arabicPeriod" startAt="4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Survey classmates’ opinions </a:t>
            </a:r>
            <a:r>
              <a:rPr sz="2200" dirty="0"/>
              <a:t>about the essential question</a:t>
            </a:r>
            <a:br>
              <a:rPr sz="2200" dirty="0"/>
            </a:br>
            <a:endParaRPr sz="2200" dirty="0"/>
          </a:p>
          <a:p>
            <a:pPr indent="5080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i="1" dirty="0"/>
              <a:t>“Has your life, or that of someone you know well, ever been </a:t>
            </a:r>
            <a:r>
              <a:rPr lang="en-US" sz="2200" i="1" dirty="0" smtClean="0"/>
              <a:t>	</a:t>
            </a:r>
            <a:r>
              <a:rPr sz="2200" i="1" dirty="0" smtClean="0"/>
              <a:t>changed </a:t>
            </a:r>
            <a:r>
              <a:rPr sz="2200" i="1" dirty="0"/>
              <a:t>by </a:t>
            </a:r>
            <a:r>
              <a:rPr sz="2200" i="1" dirty="0" smtClean="0"/>
              <a:t>an</a:t>
            </a:r>
            <a:r>
              <a:rPr lang="en-US" sz="2200" i="1" dirty="0" smtClean="0"/>
              <a:t> </a:t>
            </a:r>
            <a:r>
              <a:rPr sz="2200" i="1" dirty="0" smtClean="0"/>
              <a:t>act </a:t>
            </a:r>
            <a:r>
              <a:rPr sz="2200" i="1" dirty="0"/>
              <a:t>of kindness or charity?” </a:t>
            </a:r>
            <a:endParaRPr lang="en-US" sz="2200" i="1" dirty="0" smtClean="0"/>
          </a:p>
          <a:p>
            <a:pPr indent="5080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sz="2200" i="1" dirty="0"/>
          </a:p>
          <a:p>
            <a:pPr indent="5080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i="1" dirty="0" smtClean="0"/>
              <a:t>Then </a:t>
            </a:r>
            <a:r>
              <a:rPr sz="2200" i="1" dirty="0"/>
              <a:t>have students </a:t>
            </a:r>
            <a:r>
              <a:rPr sz="2200" i="1" dirty="0" smtClean="0"/>
              <a:t>do </a:t>
            </a:r>
            <a:r>
              <a:rPr sz="2200" b="1" i="1" dirty="0"/>
              <a:t>role-plays or skits</a:t>
            </a:r>
            <a:r>
              <a:rPr sz="2200" i="1" dirty="0"/>
              <a:t> </a:t>
            </a:r>
            <a:r>
              <a:rPr sz="2200" i="1" dirty="0" smtClean="0"/>
              <a:t>about</a:t>
            </a:r>
            <a:r>
              <a:rPr lang="en-US" sz="2200" i="1" dirty="0" smtClean="0"/>
              <a:t> </a:t>
            </a:r>
            <a:r>
              <a:rPr sz="2200" i="1" dirty="0" smtClean="0"/>
              <a:t>these </a:t>
            </a:r>
            <a:r>
              <a:rPr lang="en-US" sz="2200" i="1" dirty="0" smtClean="0"/>
              <a:t>	</a:t>
            </a:r>
            <a:r>
              <a:rPr sz="2200" i="1" dirty="0" smtClean="0"/>
              <a:t>incidents</a:t>
            </a:r>
            <a:r>
              <a:rPr lang="en-US" sz="2200" i="1" dirty="0" smtClean="0"/>
              <a:t>.</a:t>
            </a:r>
            <a:r>
              <a:rPr sz="2200" i="1" dirty="0"/>
              <a:t/>
            </a:r>
            <a:br>
              <a:rPr sz="2200" i="1" dirty="0"/>
            </a:br>
            <a:endParaRPr sz="2200" i="1" dirty="0"/>
          </a:p>
          <a:p>
            <a:pPr marL="482600" indent="-254000">
              <a:buSzPct val="100000"/>
              <a:buAutoNum type="arabicPeriod" startAt="5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/>
              <a:t>Fill in an adapte</a:t>
            </a:r>
            <a:r>
              <a:rPr sz="2200" b="1" dirty="0"/>
              <a:t>d K-W-L chart</a:t>
            </a:r>
            <a:r>
              <a:rPr sz="2200" dirty="0"/>
              <a:t> (know now, want to know, what I hope to learn)</a:t>
            </a:r>
            <a:br>
              <a:rPr sz="2200" dirty="0"/>
            </a:br>
            <a:r>
              <a:rPr sz="2200" dirty="0"/>
              <a:t/>
            </a:r>
            <a:br>
              <a:rPr sz="2200" dirty="0"/>
            </a:br>
            <a:r>
              <a:rPr sz="1600" b="1" dirty="0"/>
              <a:t>Tip:</a:t>
            </a:r>
            <a:r>
              <a:rPr sz="1600" dirty="0"/>
              <a:t> Have them fill it out again after having read</a:t>
            </a:r>
          </a:p>
        </p:txBody>
      </p:sp>
      <p:pic>
        <p:nvPicPr>
          <p:cNvPr id="867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Shape 868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Shape 869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Frontloading Strategies: Preparing students </a:t>
            </a:r>
            <a:br/>
            <a:r>
              <a:t>for the reading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Shape 872"/>
          <p:cNvSpPr/>
          <p:nvPr/>
        </p:nvSpPr>
        <p:spPr>
          <a:xfrm>
            <a:off x="381000" y="1413509"/>
            <a:ext cx="8382000" cy="376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482600" indent="-254000">
              <a:buSzPct val="100000"/>
              <a:buAutoNum type="arabicPeriod" startAt="6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Think-aloud</a:t>
            </a:r>
            <a:r>
              <a:rPr sz="2200" dirty="0"/>
              <a:t> before reading to</a:t>
            </a:r>
            <a:r>
              <a:rPr sz="2200" b="1" dirty="0"/>
              <a:t> set purpose, activate background, build high expectations</a:t>
            </a:r>
          </a:p>
          <a:p>
            <a:pPr indent="2286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b="1" dirty="0"/>
          </a:p>
          <a:p>
            <a:pPr marL="457200" indent="2286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i="1" dirty="0" smtClean="0"/>
              <a:t>   </a:t>
            </a:r>
            <a:r>
              <a:rPr sz="2200" i="1" dirty="0" smtClean="0"/>
              <a:t>“</a:t>
            </a:r>
            <a:r>
              <a:rPr sz="2200" i="1" dirty="0"/>
              <a:t>How should Jean </a:t>
            </a:r>
            <a:r>
              <a:rPr sz="2200" i="1" dirty="0" err="1"/>
              <a:t>Valjean</a:t>
            </a:r>
            <a:r>
              <a:rPr sz="2200" i="1" dirty="0"/>
              <a:t> behave when confronted with </a:t>
            </a:r>
            <a:r>
              <a:rPr lang="en-US" sz="2200" i="1" dirty="0" smtClean="0"/>
              <a:t>   	</a:t>
            </a:r>
            <a:r>
              <a:rPr sz="2200" i="1" dirty="0" smtClean="0"/>
              <a:t>such </a:t>
            </a:r>
            <a:r>
              <a:rPr sz="2200" i="1" dirty="0"/>
              <a:t>generosity? </a:t>
            </a:r>
            <a:br>
              <a:rPr sz="2200" i="1" dirty="0"/>
            </a:br>
            <a:r>
              <a:rPr lang="en-US" sz="2200" i="1" smtClean="0"/>
              <a:t>	</a:t>
            </a:r>
            <a:r>
              <a:rPr lang="en-US" sz="2200" i="1" smtClean="0"/>
              <a:t>“</a:t>
            </a:r>
            <a:r>
              <a:rPr sz="2200" i="1" smtClean="0"/>
              <a:t>What </a:t>
            </a:r>
            <a:r>
              <a:rPr sz="2200" i="1" dirty="0"/>
              <a:t>are the rules of hospitality for the recipient?” </a:t>
            </a:r>
          </a:p>
          <a:p>
            <a:pPr marL="457200" indent="2286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i="1" dirty="0"/>
          </a:p>
          <a:p>
            <a:pPr marL="482600" indent="-254000">
              <a:buSzPct val="100000"/>
              <a:buAutoNum type="arabicPeriod" startAt="7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Culture Detective: </a:t>
            </a:r>
            <a:r>
              <a:rPr sz="2200" dirty="0"/>
              <a:t>Students investigate the time period Jean </a:t>
            </a:r>
            <a:r>
              <a:rPr sz="2200" dirty="0" err="1"/>
              <a:t>Valjean</a:t>
            </a:r>
            <a:r>
              <a:rPr sz="2200" dirty="0"/>
              <a:t> lived in</a:t>
            </a:r>
          </a:p>
          <a:p>
            <a:pPr indent="2286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 marL="457200" indent="2286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i="1" dirty="0"/>
              <a:t>“</a:t>
            </a:r>
            <a:r>
              <a:rPr sz="2200" i="1" dirty="0"/>
              <a:t>What were the options for people without food? Any government programs? What crimes were punishable by hard labor? What was prison life like?”</a:t>
            </a:r>
          </a:p>
          <a:p>
            <a:pPr marL="457200" indent="2286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i="1" dirty="0"/>
          </a:p>
          <a:p>
            <a:pPr marL="482600" indent="-254000">
              <a:buSzPct val="100000"/>
              <a:buAutoNum type="arabicPeriod" startAt="8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Use a shorter text </a:t>
            </a:r>
            <a:r>
              <a:rPr sz="2200" dirty="0"/>
              <a:t>to connect to story or theme: poem, song, scene from a play</a:t>
            </a:r>
          </a:p>
        </p:txBody>
      </p:sp>
      <p:pic>
        <p:nvPicPr>
          <p:cNvPr id="873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Shape 874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5" name="Shape 875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Frontloading Strategies: Preparing students </a:t>
            </a:r>
            <a:br/>
            <a:r>
              <a:t>for the reading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During Reading (Level 2 example)</a:t>
            </a:r>
          </a:p>
        </p:txBody>
      </p:sp>
      <p:sp>
        <p:nvSpPr>
          <p:cNvPr id="879" name="Shape 879"/>
          <p:cNvSpPr/>
          <p:nvPr/>
        </p:nvSpPr>
        <p:spPr>
          <a:xfrm>
            <a:off x="381000" y="930909"/>
            <a:ext cx="8382001" cy="181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82600" indent="-254000">
              <a:buSzPct val="100000"/>
              <a:buAutoNum type="arabicPeriod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Students focus on</a:t>
            </a:r>
            <a:r>
              <a:rPr b="1"/>
              <a:t> 1 literary term/concept and 1 tool,</a:t>
            </a:r>
            <a:r>
              <a:t> filling out a </a:t>
            </a:r>
            <a:r>
              <a:rPr b="1"/>
              <a:t>graphic organizer </a:t>
            </a:r>
            <a:r>
              <a:t>as they go</a:t>
            </a:r>
          </a:p>
        </p:txBody>
      </p:sp>
      <p:pic>
        <p:nvPicPr>
          <p:cNvPr id="880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1" name="527_TEB2_PE_Unit9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1119" y="1614378"/>
            <a:ext cx="3381762" cy="439124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516"/>
          <p:cNvSpPr/>
          <p:nvPr/>
        </p:nvSpPr>
        <p:spPr>
          <a:xfrm>
            <a:off x="978388" y="6256401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  <p:pic>
        <p:nvPicPr>
          <p:cNvPr id="3" name="L2U9C_p527_Rencontre_avec_lauteu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1206" y="1941879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84" name="Shape 884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During Reading (Level 2 example)</a:t>
            </a:r>
          </a:p>
        </p:txBody>
      </p:sp>
      <p:sp>
        <p:nvSpPr>
          <p:cNvPr id="885" name="Shape 885"/>
          <p:cNvSpPr/>
          <p:nvPr/>
        </p:nvSpPr>
        <p:spPr>
          <a:xfrm>
            <a:off x="381000" y="930909"/>
            <a:ext cx="8382001" cy="181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82600" indent="-254000">
              <a:buSzPct val="100000"/>
              <a:buAutoNum type="arabicPeriod" startAt="2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Students monitor their comprehension with </a:t>
            </a:r>
            <a:r>
              <a:rPr b="1"/>
              <a:t>guided reading questions</a:t>
            </a:r>
          </a:p>
        </p:txBody>
      </p:sp>
      <p:pic>
        <p:nvPicPr>
          <p:cNvPr id="886" name="image5.jpg" descr="EMCL_PP.jpg"/>
          <p:cNvPicPr>
            <a:picLocks noChangeAspect="1"/>
          </p:cNvPicPr>
          <p:nvPr/>
        </p:nvPicPr>
        <p:blipFill>
          <a:blip r:embed="rId4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528_TEB2_PE_Unit9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81119" y="1487378"/>
            <a:ext cx="3381762" cy="4391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L2U9C_p527_Lecture_thematiqu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0" y="1487378"/>
            <a:ext cx="487363" cy="487363"/>
          </a:xfrm>
          <a:prstGeom prst="rect">
            <a:avLst/>
          </a:prstGeom>
        </p:spPr>
      </p:pic>
      <p:sp>
        <p:nvSpPr>
          <p:cNvPr id="8" name="Shape 516"/>
          <p:cNvSpPr/>
          <p:nvPr/>
        </p:nvSpPr>
        <p:spPr>
          <a:xfrm>
            <a:off x="978388" y="6256401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Shape 890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During Reading (Level 2 example)</a:t>
            </a:r>
          </a:p>
        </p:txBody>
      </p:sp>
      <p:sp>
        <p:nvSpPr>
          <p:cNvPr id="892" name="Shape 892"/>
          <p:cNvSpPr/>
          <p:nvPr/>
        </p:nvSpPr>
        <p:spPr>
          <a:xfrm>
            <a:off x="381000" y="930909"/>
            <a:ext cx="8382001" cy="3338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marL="482600" indent="-254000">
              <a:buSzPct val="100000"/>
              <a:buAutoNum type="arabicPeriod" startAt="3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Coding</a:t>
            </a:r>
            <a:r>
              <a:rPr sz="2200" dirty="0"/>
              <a:t> helps students </a:t>
            </a:r>
            <a:r>
              <a:rPr sz="2200" b="1" dirty="0"/>
              <a:t>“organize and reflect” on their reactions to texts</a:t>
            </a:r>
          </a:p>
          <a:p>
            <a:pPr marL="482600" indent="-254000">
              <a:buSzPct val="100000"/>
              <a:buAutoNum type="arabicPeriod" startAt="3"/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b="1" dirty="0"/>
          </a:p>
          <a:p>
            <a:pPr marL="228600" indent="228600">
              <a:defRPr sz="1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 smtClean="0">
                <a:solidFill>
                  <a:srgbClr val="00B0F0"/>
                </a:solidFill>
              </a:rPr>
              <a:t>X</a:t>
            </a:r>
            <a:r>
              <a:rPr sz="2200" dirty="0" smtClean="0"/>
              <a:t>     </a:t>
            </a:r>
            <a:r>
              <a:rPr sz="2200" dirty="0"/>
              <a:t>important information</a:t>
            </a:r>
          </a:p>
          <a:p>
            <a:pPr marL="228600" indent="228600">
              <a:defRPr sz="1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dirty="0">
                <a:solidFill>
                  <a:srgbClr val="00B0F0"/>
                </a:solidFill>
              </a:rPr>
              <a:t>?</a:t>
            </a:r>
            <a:r>
              <a:rPr sz="2200" dirty="0"/>
              <a:t> </a:t>
            </a:r>
            <a:r>
              <a:rPr lang="en-US" sz="2200" dirty="0" smtClean="0"/>
              <a:t>    </a:t>
            </a:r>
            <a:r>
              <a:rPr sz="2200" dirty="0" smtClean="0"/>
              <a:t>unclear </a:t>
            </a:r>
            <a:r>
              <a:rPr sz="2200" dirty="0"/>
              <a:t>to me</a:t>
            </a:r>
          </a:p>
          <a:p>
            <a:pPr marL="228600" indent="228600">
              <a:defRPr sz="1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2200" dirty="0">
                <a:solidFill>
                  <a:srgbClr val="00B0F0"/>
                </a:solidFill>
              </a:rPr>
              <a:t>+</a:t>
            </a:r>
            <a:r>
              <a:rPr lang="en-US" sz="2200" dirty="0" smtClean="0"/>
              <a:t>     </a:t>
            </a:r>
            <a:r>
              <a:rPr sz="2200" dirty="0" smtClean="0"/>
              <a:t>new </a:t>
            </a:r>
            <a:r>
              <a:rPr sz="2200" dirty="0"/>
              <a:t>to me</a:t>
            </a:r>
          </a:p>
          <a:p>
            <a:pPr marL="647700" indent="-190500">
              <a:buSzPct val="100000"/>
              <a:buAutoNum type="arabicPeriod" startAt="5"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2200" dirty="0"/>
          </a:p>
          <a:p>
            <a:pPr marL="514350" indent="-285750">
              <a:buSzPct val="100000"/>
              <a:buAutoNum type="arabicPeriod" startAt="4"/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Sticky notes good</a:t>
            </a:r>
            <a:r>
              <a:rPr sz="2200" dirty="0"/>
              <a:t> for </a:t>
            </a:r>
            <a:r>
              <a:rPr sz="2200" b="1" dirty="0"/>
              <a:t>“questioning”</a:t>
            </a:r>
            <a:r>
              <a:rPr sz="2200" dirty="0"/>
              <a:t>—outcomes, characters, point of view, themes, motifs…</a:t>
            </a:r>
            <a:br>
              <a:rPr sz="2200" dirty="0"/>
            </a:br>
            <a:endParaRPr sz="2200" dirty="0"/>
          </a:p>
          <a:p>
            <a:pPr marL="514350" indent="-285750">
              <a:buSzPct val="100000"/>
              <a:buAutoNum type="arabicPeriod" startAt="4"/>
              <a:def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200" b="1" dirty="0"/>
              <a:t>Alter modes of reading</a:t>
            </a:r>
            <a:r>
              <a:rPr sz="2200" dirty="0"/>
              <a:t> to meet different levels and learning styles: choral reading, literature circles, independent, while listening to audio…</a:t>
            </a:r>
          </a:p>
        </p:txBody>
      </p:sp>
      <p:pic>
        <p:nvPicPr>
          <p:cNvPr id="893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Screen Shot 2015-11-17 at 9.3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753" y="994133"/>
            <a:ext cx="6690494" cy="5123734"/>
          </a:xfrm>
          <a:prstGeom prst="rect">
            <a:avLst/>
          </a:prstGeom>
          <a:ln w="12700">
            <a:miter lim="400000"/>
          </a:ln>
        </p:spPr>
      </p:pic>
      <p:sp>
        <p:nvSpPr>
          <p:cNvPr id="897" name="Shape 897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98" name="Shape 898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Post-reading (Level 2 example)</a:t>
            </a:r>
          </a:p>
        </p:txBody>
      </p:sp>
      <p:sp>
        <p:nvSpPr>
          <p:cNvPr id="899" name="Shape 899"/>
          <p:cNvSpPr/>
          <p:nvPr/>
        </p:nvSpPr>
        <p:spPr>
          <a:xfrm>
            <a:off x="381000" y="930909"/>
            <a:ext cx="8382001" cy="2742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defRPr sz="22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Post-reading (Level 2 example)</a:t>
            </a:r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457200" indent="-228600">
              <a:buSzPct val="100000"/>
              <a:buAutoNum type="arabicPeriod"/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Discussion/Debate</a:t>
            </a:r>
          </a:p>
          <a:p>
            <a:pPr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28600" indent="5080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“To what things should all people have access?”</a:t>
            </a:r>
          </a:p>
        </p:txBody>
      </p:sp>
      <p:pic>
        <p:nvPicPr>
          <p:cNvPr id="900" name="image5.jpg" descr="EMCL_PP.jpg"/>
          <p:cNvPicPr>
            <a:picLocks noChangeAspect="1"/>
          </p:cNvPicPr>
          <p:nvPr/>
        </p:nvPicPr>
        <p:blipFill>
          <a:blip r:embed="rId3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01" name="Screen Shot 2015-11-17 at 10.10.01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8327" y="2462580"/>
            <a:ext cx="3867346" cy="3380640"/>
          </a:xfrm>
          <a:prstGeom prst="rect">
            <a:avLst/>
          </a:prstGeom>
          <a:ln w="25400">
            <a:solidFill>
              <a:schemeClr val="accent1">
                <a:lumOff val="11862"/>
              </a:schemeClr>
            </a:solidFill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/>
        </p:nvSpPr>
        <p:spPr>
          <a:xfrm>
            <a:off x="-233760" y="-236389"/>
            <a:ext cx="9611520" cy="976810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457200" y="-201612"/>
            <a:ext cx="8229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Post-reading (Level 2 example)</a:t>
            </a:r>
          </a:p>
        </p:txBody>
      </p:sp>
      <p:sp>
        <p:nvSpPr>
          <p:cNvPr id="905" name="Shape 905"/>
          <p:cNvSpPr/>
          <p:nvPr/>
        </p:nvSpPr>
        <p:spPr>
          <a:xfrm>
            <a:off x="381000" y="930909"/>
            <a:ext cx="8382001" cy="525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82600" indent="-254000">
              <a:buSzPct val="100000"/>
              <a:buAutoNum type="arabicPeriod" startAt="2"/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Expansion activities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 indent="-228600">
              <a:buSzPct val="100000"/>
              <a:buAutoNum type="arabicPeriod" startAt="3"/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Peer editing for meaning </a:t>
            </a:r>
            <a:r>
              <a:rPr/>
              <a:t>and </a:t>
            </a:r>
            <a:r>
              <a:rPr smtClean="0"/>
              <a:t>organization</a:t>
            </a:r>
            <a:r>
              <a:rPr lang="en-US" smtClean="0"/>
              <a:t> (High Leverage Teaching Approach)</a:t>
            </a:r>
            <a:endParaRPr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457200" indent="5080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 dirty="0"/>
              <a:t>“I think this could be stronger if you changed the point of view/order…”</a:t>
            </a:r>
          </a:p>
          <a:p>
            <a:pPr marL="457200" indent="508000">
              <a:defRPr sz="1600" i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i="1" dirty="0"/>
          </a:p>
          <a:p>
            <a:pPr marL="457200" indent="5080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 dirty="0"/>
              <a:t>“As a reader, I enjoy quotes and anecdotes; you could add one here about…”</a:t>
            </a:r>
          </a:p>
          <a:p>
            <a:pPr marL="457200" indent="508000">
              <a:defRPr sz="1600" i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i="1" dirty="0"/>
          </a:p>
          <a:p>
            <a:pPr marL="457200" indent="5080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i="1" dirty="0"/>
              <a:t>“I’m not quite sure what your main point is; can you identify it in the first </a:t>
            </a:r>
            <a:r>
              <a:rPr lang="en-US" i="1" dirty="0" smtClean="0"/>
              <a:t>	</a:t>
            </a:r>
            <a:r>
              <a:rPr i="1" dirty="0" smtClean="0"/>
              <a:t>paragraph </a:t>
            </a:r>
            <a:r>
              <a:rPr i="1" dirty="0"/>
              <a:t>and repeat it in a different way in your conclusion?”</a:t>
            </a:r>
          </a:p>
          <a:p>
            <a:pPr marL="4572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i="1" dirty="0"/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Tip: </a:t>
            </a:r>
            <a:r>
              <a:rPr dirty="0"/>
              <a:t>Tell students to always be respectful</a:t>
            </a:r>
          </a:p>
        </p:txBody>
      </p:sp>
      <p:pic>
        <p:nvPicPr>
          <p:cNvPr id="906" name="image5.jpg" descr="EMCL_PP.jpg"/>
          <p:cNvPicPr>
            <a:picLocks noChangeAspect="1"/>
          </p:cNvPicPr>
          <p:nvPr/>
        </p:nvPicPr>
        <p:blipFill>
          <a:blip r:embed="rId2">
            <a:extLst/>
          </a:blip>
          <a:srcRect l="65224" t="87933"/>
          <a:stretch>
            <a:fillRect/>
          </a:stretch>
        </p:blipFill>
        <p:spPr>
          <a:xfrm>
            <a:off x="5964138" y="6024116"/>
            <a:ext cx="3179863" cy="827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529_TEB2_PE_Unit9.pdf"/>
          <p:cNvPicPr>
            <a:picLocks noChangeAspect="1"/>
          </p:cNvPicPr>
          <p:nvPr/>
        </p:nvPicPr>
        <p:blipFill>
          <a:blip r:embed="rId3">
            <a:extLst/>
          </a:blip>
          <a:srcRect t="40861" b="32531"/>
          <a:stretch>
            <a:fillRect/>
          </a:stretch>
        </p:blipFill>
        <p:spPr>
          <a:xfrm>
            <a:off x="1931194" y="1417946"/>
            <a:ext cx="5281449" cy="1824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/>
        </p:nvSpPr>
        <p:spPr>
          <a:xfrm>
            <a:off x="381000" y="1413509"/>
            <a:ext cx="3443287" cy="376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Personification and Simile: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“Mon pays” de Faudel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600" b="1"/>
              <a:t/>
            </a:r>
            <a:br>
              <a:rPr sz="600" b="1"/>
            </a:br>
            <a:r>
              <a:rPr b="1"/>
              <a:t>During Reading</a:t>
            </a:r>
          </a:p>
          <a:p>
            <a:pPr marL="4572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600" b="1"/>
              <a:t/>
            </a:r>
            <a:br>
              <a:rPr sz="600" b="1"/>
            </a:br>
            <a:r>
              <a:rPr b="1"/>
              <a:t>Strategy: </a:t>
            </a:r>
            <a:r>
              <a:t>Play the song on YouTube while students read along</a:t>
            </a:r>
          </a:p>
        </p:txBody>
      </p:sp>
      <p:sp>
        <p:nvSpPr>
          <p:cNvPr id="910" name="Shape 910"/>
          <p:cNvSpPr/>
          <p:nvPr/>
        </p:nvSpPr>
        <p:spPr>
          <a:xfrm>
            <a:off x="-233760" y="-230039"/>
            <a:ext cx="9611520" cy="1373606"/>
          </a:xfrm>
          <a:prstGeom prst="rect">
            <a:avLst/>
          </a:prstGeom>
          <a:solidFill>
            <a:srgbClr val="B51F2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457200" y="79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Level 2 Lesson: Introduce figures of speech through music</a:t>
            </a:r>
          </a:p>
        </p:txBody>
      </p:sp>
      <p:pic>
        <p:nvPicPr>
          <p:cNvPr id="912" name="358_TEB2_PE_Unit6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6353" y="1427952"/>
            <a:ext cx="3988584" cy="5179207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Shape 913"/>
          <p:cNvSpPr/>
          <p:nvPr/>
        </p:nvSpPr>
        <p:spPr>
          <a:xfrm>
            <a:off x="5001683" y="2163233"/>
            <a:ext cx="1049537" cy="104796"/>
          </a:xfrm>
          <a:prstGeom prst="rect">
            <a:avLst/>
          </a:prstGeom>
          <a:solidFill>
            <a:srgbClr val="F5ED0E">
              <a:alpha val="3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4" name="Shape 914"/>
          <p:cNvSpPr/>
          <p:nvPr/>
        </p:nvSpPr>
        <p:spPr>
          <a:xfrm>
            <a:off x="5001683" y="5820833"/>
            <a:ext cx="1049537" cy="104796"/>
          </a:xfrm>
          <a:prstGeom prst="rect">
            <a:avLst/>
          </a:prstGeom>
          <a:solidFill>
            <a:srgbClr val="F5ED0E">
              <a:alpha val="3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Shape 516"/>
          <p:cNvSpPr/>
          <p:nvPr/>
        </p:nvSpPr>
        <p:spPr>
          <a:xfrm>
            <a:off x="978388" y="6256401"/>
            <a:ext cx="156709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>
              <a:defRPr sz="16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p</a:t>
            </a:r>
            <a:r>
              <a:rPr lang="en-US" smtClean="0"/>
              <a:t>df available</a:t>
            </a:r>
            <a:endParaRPr dirty="0"/>
          </a:p>
        </p:txBody>
      </p:sp>
      <p:pic>
        <p:nvPicPr>
          <p:cNvPr id="2" name="L2U6C_p358_Ecoutez_lectur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06048" y="1531572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6687</Words>
  <Application>Microsoft Office PowerPoint</Application>
  <PresentationFormat>On-screen Show (4:3)</PresentationFormat>
  <Paragraphs>1080</Paragraphs>
  <Slides>116</Slides>
  <Notes>2</Notes>
  <HiddenSlides>0</HiddenSlides>
  <MMClips>22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7" baseType="lpstr">
      <vt:lpstr>Office Theme</vt:lpstr>
      <vt:lpstr>Targeting 90%: Immersion Lessons  in Art &amp; Literature</vt:lpstr>
      <vt:lpstr>Objectives of the Immersion Art Lessons</vt:lpstr>
      <vt:lpstr>Objectives of the Immersion Art Lessons</vt:lpstr>
      <vt:lpstr>PowerPoint Presentation</vt:lpstr>
      <vt:lpstr>Objectives of the Immersion Art Lessons</vt:lpstr>
      <vt:lpstr>v</vt:lpstr>
      <vt:lpstr> </vt:lpstr>
      <vt:lpstr> </vt:lpstr>
      <vt:lpstr>The Goals for Sample Art Lessons for Level 1</vt:lpstr>
      <vt:lpstr>The Goals for Sample Art Lessons for Level 1</vt:lpstr>
      <vt:lpstr>The Goals for Sample Art Lessons for Level 1</vt:lpstr>
      <vt:lpstr>The Goals for Sample Art Lessons for Level 1</vt:lpstr>
      <vt:lpstr>tv</vt:lpstr>
      <vt:lpstr>The Goals for Sample Art Lessons for Level 1</vt:lpstr>
      <vt:lpstr>inThe Goals for Sample Art Lessons for Level 1</vt:lpstr>
      <vt:lpstr>The Goals for Sample Art Lessons for Level 1</vt:lpstr>
      <vt:lpstr>The Goals for Sample Art Lessons for Level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Goals for Sample Art Lessons for Level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Targeting 90%: Immersion Lessons  in Art &amp; Literature</dc:title>
  <dc:creator>Presenter</dc:creator>
  <cp:lastModifiedBy>Nathalie Gaillot</cp:lastModifiedBy>
  <cp:revision>146</cp:revision>
  <dcterms:modified xsi:type="dcterms:W3CDTF">2016-01-13T23:14:23Z</dcterms:modified>
</cp:coreProperties>
</file>